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66" r:id="rId2"/>
    <p:sldId id="396" r:id="rId3"/>
    <p:sldId id="397" r:id="rId4"/>
    <p:sldId id="398" r:id="rId5"/>
    <p:sldId id="381" r:id="rId6"/>
    <p:sldId id="370" r:id="rId7"/>
    <p:sldId id="382" r:id="rId8"/>
    <p:sldId id="296" r:id="rId9"/>
    <p:sldId id="299" r:id="rId10"/>
    <p:sldId id="371" r:id="rId11"/>
    <p:sldId id="413" r:id="rId12"/>
    <p:sldId id="414" r:id="rId13"/>
    <p:sldId id="415" r:id="rId14"/>
    <p:sldId id="416" r:id="rId15"/>
    <p:sldId id="417" r:id="rId16"/>
    <p:sldId id="422" r:id="rId17"/>
    <p:sldId id="423" r:id="rId18"/>
    <p:sldId id="424" r:id="rId19"/>
    <p:sldId id="426" r:id="rId20"/>
    <p:sldId id="407" r:id="rId21"/>
    <p:sldId id="408" r:id="rId22"/>
    <p:sldId id="409" r:id="rId23"/>
    <p:sldId id="410" r:id="rId24"/>
    <p:sldId id="411" r:id="rId25"/>
    <p:sldId id="412" r:id="rId26"/>
    <p:sldId id="389" r:id="rId27"/>
    <p:sldId id="390" r:id="rId28"/>
    <p:sldId id="434" r:id="rId29"/>
    <p:sldId id="392" r:id="rId30"/>
    <p:sldId id="428" r:id="rId31"/>
    <p:sldId id="429" r:id="rId32"/>
    <p:sldId id="437" r:id="rId33"/>
    <p:sldId id="430" r:id="rId34"/>
    <p:sldId id="431" r:id="rId35"/>
    <p:sldId id="433" r:id="rId36"/>
    <p:sldId id="395" r:id="rId37"/>
    <p:sldId id="393" r:id="rId38"/>
    <p:sldId id="283"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71" autoAdjust="0"/>
    <p:restoredTop sz="87213" autoAdjust="0"/>
  </p:normalViewPr>
  <p:slideViewPr>
    <p:cSldViewPr snapToGrid="0">
      <p:cViewPr varScale="1">
        <p:scale>
          <a:sx n="75" d="100"/>
          <a:sy n="75" d="100"/>
        </p:scale>
        <p:origin x="1003"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8B2F35-CE2D-4204-89AE-2ACA34164959}" type="datetimeFigureOut">
              <a:rPr lang="zh-CN" altLang="en-US" smtClean="0"/>
              <a:t>2022/2/23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7DF86C-EBE4-4024-BC66-29F98216CB48}" type="slidenum">
              <a:rPr lang="zh-CN" altLang="en-US" smtClean="0"/>
              <a:t>‹#›</a:t>
            </a:fld>
            <a:endParaRPr lang="zh-CN" altLang="en-US"/>
          </a:p>
        </p:txBody>
      </p:sp>
    </p:spTree>
    <p:extLst>
      <p:ext uri="{BB962C8B-B14F-4D97-AF65-F5344CB8AC3E}">
        <p14:creationId xmlns:p14="http://schemas.microsoft.com/office/powerpoint/2010/main" val="1543843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7DF86C-EBE4-4024-BC66-29F98216CB48}" type="slidenum">
              <a:rPr lang="zh-CN" altLang="en-US" smtClean="0"/>
              <a:t>1</a:t>
            </a:fld>
            <a:endParaRPr lang="zh-CN" altLang="en-US"/>
          </a:p>
        </p:txBody>
      </p:sp>
    </p:spTree>
    <p:extLst>
      <p:ext uri="{BB962C8B-B14F-4D97-AF65-F5344CB8AC3E}">
        <p14:creationId xmlns:p14="http://schemas.microsoft.com/office/powerpoint/2010/main" val="3289820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7DF86C-EBE4-4024-BC66-29F98216CB48}" type="slidenum">
              <a:rPr lang="zh-CN" altLang="en-US" smtClean="0"/>
              <a:t>10</a:t>
            </a:fld>
            <a:endParaRPr lang="zh-CN" altLang="en-US"/>
          </a:p>
        </p:txBody>
      </p:sp>
    </p:spTree>
    <p:extLst>
      <p:ext uri="{BB962C8B-B14F-4D97-AF65-F5344CB8AC3E}">
        <p14:creationId xmlns:p14="http://schemas.microsoft.com/office/powerpoint/2010/main" val="1875784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密集的等高线使得迭代很难求解到最优解</a:t>
            </a:r>
          </a:p>
        </p:txBody>
      </p:sp>
      <p:sp>
        <p:nvSpPr>
          <p:cNvPr id="4" name="灯片编号占位符 3"/>
          <p:cNvSpPr>
            <a:spLocks noGrp="1"/>
          </p:cNvSpPr>
          <p:nvPr>
            <p:ph type="sldNum" sz="quarter" idx="5"/>
          </p:nvPr>
        </p:nvSpPr>
        <p:spPr/>
        <p:txBody>
          <a:bodyPr/>
          <a:lstStyle/>
          <a:p>
            <a:fld id="{F57DF86C-EBE4-4024-BC66-29F98216CB48}" type="slidenum">
              <a:rPr lang="zh-CN" altLang="en-US" smtClean="0"/>
              <a:t>11</a:t>
            </a:fld>
            <a:endParaRPr lang="zh-CN" altLang="en-US"/>
          </a:p>
        </p:txBody>
      </p:sp>
    </p:spTree>
    <p:extLst>
      <p:ext uri="{BB962C8B-B14F-4D97-AF65-F5344CB8AC3E}">
        <p14:creationId xmlns:p14="http://schemas.microsoft.com/office/powerpoint/2010/main" val="1271578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7DF86C-EBE4-4024-BC66-29F98216CB48}" type="slidenum">
              <a:rPr lang="zh-CN" altLang="en-US" smtClean="0"/>
              <a:t>12</a:t>
            </a:fld>
            <a:endParaRPr lang="zh-CN" altLang="en-US"/>
          </a:p>
        </p:txBody>
      </p:sp>
    </p:spTree>
    <p:extLst>
      <p:ext uri="{BB962C8B-B14F-4D97-AF65-F5344CB8AC3E}">
        <p14:creationId xmlns:p14="http://schemas.microsoft.com/office/powerpoint/2010/main" val="11417917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Sigma</a:t>
            </a:r>
            <a:r>
              <a:rPr lang="zh-CN" altLang="en-US" dirty="0"/>
              <a:t>和</a:t>
            </a:r>
            <a:r>
              <a:rPr lang="en-US" altLang="zh-CN" dirty="0"/>
              <a:t>mu</a:t>
            </a:r>
            <a:r>
              <a:rPr lang="zh-CN" altLang="en-US" dirty="0"/>
              <a:t>可以认为是倒数的关系</a:t>
            </a:r>
          </a:p>
        </p:txBody>
      </p:sp>
      <p:sp>
        <p:nvSpPr>
          <p:cNvPr id="4" name="灯片编号占位符 3"/>
          <p:cNvSpPr>
            <a:spLocks noGrp="1"/>
          </p:cNvSpPr>
          <p:nvPr>
            <p:ph type="sldNum" sz="quarter" idx="5"/>
          </p:nvPr>
        </p:nvSpPr>
        <p:spPr/>
        <p:txBody>
          <a:bodyPr/>
          <a:lstStyle/>
          <a:p>
            <a:fld id="{F57DF86C-EBE4-4024-BC66-29F98216CB48}" type="slidenum">
              <a:rPr lang="zh-CN" altLang="en-US" smtClean="0"/>
              <a:t>14</a:t>
            </a:fld>
            <a:endParaRPr lang="zh-CN" altLang="en-US"/>
          </a:p>
        </p:txBody>
      </p:sp>
    </p:spTree>
    <p:extLst>
      <p:ext uri="{BB962C8B-B14F-4D97-AF65-F5344CB8AC3E}">
        <p14:creationId xmlns:p14="http://schemas.microsoft.com/office/powerpoint/2010/main" val="2453653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二次罚函数是一个定理决定的，因此当</a:t>
            </a:r>
            <a:r>
              <a:rPr lang="en-US" altLang="zh-CN" dirty="0"/>
              <a:t>C(xk+1)</a:t>
            </a:r>
            <a:r>
              <a:rPr lang="zh-CN" altLang="en-US" dirty="0"/>
              <a:t>趋近于</a:t>
            </a:r>
            <a:r>
              <a:rPr lang="en-US" altLang="zh-CN" dirty="0"/>
              <a:t>0</a:t>
            </a:r>
            <a:r>
              <a:rPr lang="zh-CN" altLang="en-US" dirty="0"/>
              <a:t>的时候，</a:t>
            </a:r>
            <a:endParaRPr lang="en-US" altLang="zh-CN" dirty="0"/>
          </a:p>
          <a:p>
            <a:r>
              <a:rPr lang="zh-CN" altLang="en-US" dirty="0"/>
              <a:t>增广拉格朗日法中</a:t>
            </a:r>
            <a:r>
              <a:rPr lang="en-US" altLang="zh-CN" dirty="0" err="1"/>
              <a:t>lambda_k</a:t>
            </a:r>
            <a:r>
              <a:rPr lang="zh-CN" altLang="en-US" dirty="0"/>
              <a:t>接近</a:t>
            </a:r>
            <a:r>
              <a:rPr lang="en-US" altLang="zh-CN" dirty="0"/>
              <a:t>lambda_*</a:t>
            </a:r>
            <a:r>
              <a:rPr lang="zh-CN" altLang="en-US" dirty="0"/>
              <a:t>的时候，可以有效地避免</a:t>
            </a:r>
            <a:r>
              <a:rPr lang="en-US" altLang="zh-CN" dirty="0"/>
              <a:t>sigma</a:t>
            </a:r>
            <a:r>
              <a:rPr lang="zh-CN" altLang="en-US" dirty="0"/>
              <a:t>无穷的问题</a:t>
            </a:r>
          </a:p>
        </p:txBody>
      </p:sp>
      <p:sp>
        <p:nvSpPr>
          <p:cNvPr id="4" name="灯片编号占位符 3"/>
          <p:cNvSpPr>
            <a:spLocks noGrp="1"/>
          </p:cNvSpPr>
          <p:nvPr>
            <p:ph type="sldNum" sz="quarter" idx="5"/>
          </p:nvPr>
        </p:nvSpPr>
        <p:spPr/>
        <p:txBody>
          <a:bodyPr/>
          <a:lstStyle/>
          <a:p>
            <a:fld id="{F57DF86C-EBE4-4024-BC66-29F98216CB48}" type="slidenum">
              <a:rPr lang="zh-CN" altLang="en-US" smtClean="0"/>
              <a:t>16</a:t>
            </a:fld>
            <a:endParaRPr lang="zh-CN" altLang="en-US"/>
          </a:p>
        </p:txBody>
      </p:sp>
    </p:spTree>
    <p:extLst>
      <p:ext uri="{BB962C8B-B14F-4D97-AF65-F5344CB8AC3E}">
        <p14:creationId xmlns:p14="http://schemas.microsoft.com/office/powerpoint/2010/main" val="3303033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p>
        </p:txBody>
      </p:sp>
      <p:sp>
        <p:nvSpPr>
          <p:cNvPr id="4" name="灯片编号占位符 3"/>
          <p:cNvSpPr>
            <a:spLocks noGrp="1"/>
          </p:cNvSpPr>
          <p:nvPr>
            <p:ph type="sldNum" sz="quarter" idx="5"/>
          </p:nvPr>
        </p:nvSpPr>
        <p:spPr/>
        <p:txBody>
          <a:bodyPr/>
          <a:lstStyle/>
          <a:p>
            <a:fld id="{F57DF86C-EBE4-4024-BC66-29F98216CB48}" type="slidenum">
              <a:rPr lang="zh-CN" altLang="en-US" smtClean="0"/>
              <a:t>17</a:t>
            </a:fld>
            <a:endParaRPr lang="zh-CN" altLang="en-US"/>
          </a:p>
        </p:txBody>
      </p:sp>
    </p:spTree>
    <p:extLst>
      <p:ext uri="{BB962C8B-B14F-4D97-AF65-F5344CB8AC3E}">
        <p14:creationId xmlns:p14="http://schemas.microsoft.com/office/powerpoint/2010/main" val="38370696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罚函数法</a:t>
            </a:r>
          </a:p>
        </p:txBody>
      </p:sp>
      <p:sp>
        <p:nvSpPr>
          <p:cNvPr id="4" name="灯片编号占位符 3"/>
          <p:cNvSpPr>
            <a:spLocks noGrp="1"/>
          </p:cNvSpPr>
          <p:nvPr>
            <p:ph type="sldNum" sz="quarter" idx="5"/>
          </p:nvPr>
        </p:nvSpPr>
        <p:spPr/>
        <p:txBody>
          <a:bodyPr/>
          <a:lstStyle/>
          <a:p>
            <a:fld id="{F57DF86C-EBE4-4024-BC66-29F98216CB48}" type="slidenum">
              <a:rPr lang="zh-CN" altLang="en-US" smtClean="0"/>
              <a:t>18</a:t>
            </a:fld>
            <a:endParaRPr lang="zh-CN" altLang="en-US"/>
          </a:p>
        </p:txBody>
      </p:sp>
    </p:spTree>
    <p:extLst>
      <p:ext uri="{BB962C8B-B14F-4D97-AF65-F5344CB8AC3E}">
        <p14:creationId xmlns:p14="http://schemas.microsoft.com/office/powerpoint/2010/main" val="12727562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7DF86C-EBE4-4024-BC66-29F98216CB48}" type="slidenum">
              <a:rPr lang="zh-CN" altLang="en-US" smtClean="0"/>
              <a:t>19</a:t>
            </a:fld>
            <a:endParaRPr lang="zh-CN" altLang="en-US"/>
          </a:p>
        </p:txBody>
      </p:sp>
    </p:spTree>
    <p:extLst>
      <p:ext uri="{BB962C8B-B14F-4D97-AF65-F5344CB8AC3E}">
        <p14:creationId xmlns:p14="http://schemas.microsoft.com/office/powerpoint/2010/main" val="32115131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更新原始变量</a:t>
            </a:r>
            <a:endParaRPr lang="en-US" altLang="zh-CN" dirty="0"/>
          </a:p>
          <a:p>
            <a:r>
              <a:rPr lang="zh-CN" altLang="en-US" dirty="0"/>
              <a:t>然后更新对偶变量</a:t>
            </a:r>
            <a:endParaRPr lang="en-US" altLang="zh-CN" dirty="0"/>
          </a:p>
          <a:p>
            <a:r>
              <a:rPr lang="zh-CN" altLang="en-US" dirty="0"/>
              <a:t>要求</a:t>
            </a:r>
            <a:r>
              <a:rPr lang="en-US" altLang="zh-CN" dirty="0"/>
              <a:t>f(X)</a:t>
            </a:r>
            <a:r>
              <a:rPr lang="zh-CN" altLang="en-US" dirty="0"/>
              <a:t>是强凸函数来保证收敛，强凸相比凸函数多了一个二次项</a:t>
            </a:r>
            <a:endParaRPr lang="en-US" altLang="zh-CN" dirty="0"/>
          </a:p>
        </p:txBody>
      </p:sp>
      <p:sp>
        <p:nvSpPr>
          <p:cNvPr id="4" name="灯片编号占位符 3"/>
          <p:cNvSpPr>
            <a:spLocks noGrp="1"/>
          </p:cNvSpPr>
          <p:nvPr>
            <p:ph type="sldNum" sz="quarter" idx="5"/>
          </p:nvPr>
        </p:nvSpPr>
        <p:spPr/>
        <p:txBody>
          <a:bodyPr/>
          <a:lstStyle/>
          <a:p>
            <a:fld id="{F57DF86C-EBE4-4024-BC66-29F98216CB48}" type="slidenum">
              <a:rPr lang="zh-CN" altLang="en-US" smtClean="0"/>
              <a:t>20</a:t>
            </a:fld>
            <a:endParaRPr lang="zh-CN" altLang="en-US"/>
          </a:p>
        </p:txBody>
      </p:sp>
    </p:spTree>
    <p:extLst>
      <p:ext uri="{BB962C8B-B14F-4D97-AF65-F5344CB8AC3E}">
        <p14:creationId xmlns:p14="http://schemas.microsoft.com/office/powerpoint/2010/main" val="22070849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a:t>
            </a:r>
            <a:r>
              <a:rPr lang="en-US" altLang="zh-CN" dirty="0"/>
              <a:t>F(x)</a:t>
            </a:r>
            <a:r>
              <a:rPr lang="zh-CN" altLang="en-US" dirty="0"/>
              <a:t>是可分的，然后</a:t>
            </a:r>
            <a:r>
              <a:rPr lang="en-US" altLang="zh-CN" dirty="0"/>
              <a:t>L</a:t>
            </a:r>
            <a:r>
              <a:rPr lang="zh-CN" altLang="en-US" dirty="0"/>
              <a:t>函数可分，</a:t>
            </a:r>
            <a:endParaRPr lang="en-US" altLang="zh-CN" dirty="0"/>
          </a:p>
          <a:p>
            <a:r>
              <a:rPr lang="zh-CN" altLang="en-US" dirty="0"/>
              <a:t>最后的对偶上升法也是可分的，可以并行更新，也需要强凸的假设</a:t>
            </a:r>
          </a:p>
        </p:txBody>
      </p:sp>
      <p:sp>
        <p:nvSpPr>
          <p:cNvPr id="4" name="灯片编号占位符 3"/>
          <p:cNvSpPr>
            <a:spLocks noGrp="1"/>
          </p:cNvSpPr>
          <p:nvPr>
            <p:ph type="sldNum" sz="quarter" idx="5"/>
          </p:nvPr>
        </p:nvSpPr>
        <p:spPr/>
        <p:txBody>
          <a:bodyPr/>
          <a:lstStyle/>
          <a:p>
            <a:fld id="{F57DF86C-EBE4-4024-BC66-29F98216CB48}" type="slidenum">
              <a:rPr lang="zh-CN" altLang="en-US" smtClean="0"/>
              <a:t>21</a:t>
            </a:fld>
            <a:endParaRPr lang="zh-CN" altLang="en-US"/>
          </a:p>
        </p:txBody>
      </p:sp>
    </p:spTree>
    <p:extLst>
      <p:ext uri="{BB962C8B-B14F-4D97-AF65-F5344CB8AC3E}">
        <p14:creationId xmlns:p14="http://schemas.microsoft.com/office/powerpoint/2010/main" val="1782116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a:t>
            </a:r>
            <a:r>
              <a:rPr lang="zh-CN" altLang="en-US" dirty="0"/>
              <a:t>是带有内积的有限维度的欧式空间。</a:t>
            </a:r>
            <a:endParaRPr lang="en-US" altLang="zh-CN" dirty="0"/>
          </a:p>
          <a:p>
            <a:r>
              <a:rPr lang="en-US" altLang="zh-CN" dirty="0"/>
              <a:t>G</a:t>
            </a:r>
            <a:r>
              <a:rPr lang="zh-CN" altLang="en-US" dirty="0"/>
              <a:t>是闭的凸函数，具有次微分，不光滑的。</a:t>
            </a:r>
          </a:p>
        </p:txBody>
      </p:sp>
      <p:sp>
        <p:nvSpPr>
          <p:cNvPr id="4" name="灯片编号占位符 3"/>
          <p:cNvSpPr>
            <a:spLocks noGrp="1"/>
          </p:cNvSpPr>
          <p:nvPr>
            <p:ph type="sldNum" sz="quarter" idx="5"/>
          </p:nvPr>
        </p:nvSpPr>
        <p:spPr/>
        <p:txBody>
          <a:bodyPr/>
          <a:lstStyle/>
          <a:p>
            <a:fld id="{F57DF86C-EBE4-4024-BC66-29F98216CB48}" type="slidenum">
              <a:rPr lang="zh-CN" altLang="en-US" smtClean="0"/>
              <a:t>2</a:t>
            </a:fld>
            <a:endParaRPr lang="zh-CN" altLang="en-US"/>
          </a:p>
        </p:txBody>
      </p:sp>
    </p:spTree>
    <p:extLst>
      <p:ext uri="{BB962C8B-B14F-4D97-AF65-F5344CB8AC3E}">
        <p14:creationId xmlns:p14="http://schemas.microsoft.com/office/powerpoint/2010/main" val="8871392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4D4D4D"/>
                </a:solidFill>
                <a:effectLst/>
                <a:latin typeface="-apple-system"/>
              </a:rPr>
              <a:t>如果使用增广拉格朗日乘子法，有更好的收敛性，但是失去了分解性。</a:t>
            </a:r>
            <a:endParaRPr lang="en-US" altLang="zh-CN" b="0" i="0" dirty="0">
              <a:solidFill>
                <a:srgbClr val="4D4D4D"/>
              </a:solidFill>
              <a:effectLst/>
              <a:latin typeface="-apple-system"/>
            </a:endParaRPr>
          </a:p>
          <a:p>
            <a:endParaRPr lang="en-US" altLang="zh-CN" dirty="0"/>
          </a:p>
        </p:txBody>
      </p:sp>
      <p:sp>
        <p:nvSpPr>
          <p:cNvPr id="4" name="灯片编号占位符 3"/>
          <p:cNvSpPr>
            <a:spLocks noGrp="1"/>
          </p:cNvSpPr>
          <p:nvPr>
            <p:ph type="sldNum" sz="quarter" idx="5"/>
          </p:nvPr>
        </p:nvSpPr>
        <p:spPr/>
        <p:txBody>
          <a:bodyPr/>
          <a:lstStyle/>
          <a:p>
            <a:fld id="{F57DF86C-EBE4-4024-BC66-29F98216CB48}" type="slidenum">
              <a:rPr lang="zh-CN" altLang="en-US" smtClean="0"/>
              <a:t>22</a:t>
            </a:fld>
            <a:endParaRPr lang="zh-CN" altLang="en-US"/>
          </a:p>
        </p:txBody>
      </p:sp>
    </p:spTree>
    <p:extLst>
      <p:ext uri="{BB962C8B-B14F-4D97-AF65-F5344CB8AC3E}">
        <p14:creationId xmlns:p14="http://schemas.microsoft.com/office/powerpoint/2010/main" val="13892312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4D4D4D"/>
                </a:solidFill>
                <a:effectLst/>
                <a:latin typeface="-apple-system"/>
              </a:rPr>
              <a:t>ADMM</a:t>
            </a:r>
            <a:r>
              <a:rPr lang="zh-CN" altLang="en-US" b="0" i="0" dirty="0">
                <a:solidFill>
                  <a:srgbClr val="4D4D4D"/>
                </a:solidFill>
                <a:effectLst/>
                <a:latin typeface="-apple-system"/>
              </a:rPr>
              <a:t>是乘子法的一个改进，主要区别在</a:t>
            </a:r>
            <a:r>
              <a:rPr lang="en-US" altLang="zh-CN" b="0" i="0" dirty="0">
                <a:solidFill>
                  <a:srgbClr val="4D4D4D"/>
                </a:solidFill>
                <a:effectLst/>
                <a:latin typeface="-apple-system"/>
              </a:rPr>
              <a:t>Alternating Direction</a:t>
            </a:r>
            <a:r>
              <a:rPr lang="zh-CN" altLang="en-US" b="0" i="0" dirty="0">
                <a:solidFill>
                  <a:srgbClr val="4D4D4D"/>
                </a:solidFill>
                <a:effectLst/>
                <a:latin typeface="-apple-system"/>
              </a:rPr>
              <a:t>也就是交替更新原始变量。</a:t>
            </a:r>
            <a:endParaRPr lang="en-US" altLang="zh-CN" b="0" i="0" dirty="0">
              <a:solidFill>
                <a:srgbClr val="4D4D4D"/>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既有分解性，又有好的收敛性，</a:t>
            </a:r>
            <a:r>
              <a:rPr lang="en-US" altLang="zh-CN" dirty="0"/>
              <a:t>ADMM</a:t>
            </a:r>
            <a:r>
              <a:rPr lang="zh-CN" altLang="en-US" dirty="0"/>
              <a:t>只要求凸函数，不要求光滑</a:t>
            </a:r>
          </a:p>
          <a:p>
            <a:endParaRPr lang="zh-CN" altLang="en-US" dirty="0"/>
          </a:p>
        </p:txBody>
      </p:sp>
      <p:sp>
        <p:nvSpPr>
          <p:cNvPr id="4" name="灯片编号占位符 3"/>
          <p:cNvSpPr>
            <a:spLocks noGrp="1"/>
          </p:cNvSpPr>
          <p:nvPr>
            <p:ph type="sldNum" sz="quarter" idx="5"/>
          </p:nvPr>
        </p:nvSpPr>
        <p:spPr/>
        <p:txBody>
          <a:bodyPr/>
          <a:lstStyle/>
          <a:p>
            <a:fld id="{F57DF86C-EBE4-4024-BC66-29F98216CB48}" type="slidenum">
              <a:rPr lang="zh-CN" altLang="en-US" smtClean="0"/>
              <a:t>23</a:t>
            </a:fld>
            <a:endParaRPr lang="zh-CN" altLang="en-US"/>
          </a:p>
        </p:txBody>
      </p:sp>
    </p:spTree>
    <p:extLst>
      <p:ext uri="{BB962C8B-B14F-4D97-AF65-F5344CB8AC3E}">
        <p14:creationId xmlns:p14="http://schemas.microsoft.com/office/powerpoint/2010/main" val="236633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利用了高斯赛德尔的方法</a:t>
            </a:r>
            <a:endParaRPr lang="en-US" altLang="zh-CN" dirty="0"/>
          </a:p>
          <a:p>
            <a:r>
              <a:rPr lang="zh-CN" altLang="en-US" b="0" i="0" dirty="0">
                <a:solidFill>
                  <a:srgbClr val="121212"/>
                </a:solidFill>
                <a:effectLst/>
                <a:latin typeface="-apple-system"/>
              </a:rPr>
              <a:t>非常多出现</a:t>
            </a:r>
            <a:r>
              <a:rPr lang="zh-CN" altLang="en-US" b="1" i="0" dirty="0">
                <a:solidFill>
                  <a:srgbClr val="121212"/>
                </a:solidFill>
                <a:effectLst/>
                <a:latin typeface="-apple-system"/>
              </a:rPr>
              <a:t>两个子函数单独优化都比较简单，合在一起优化却非常困难</a:t>
            </a:r>
            <a:r>
              <a:rPr lang="zh-CN" altLang="en-US" b="0" i="0" dirty="0">
                <a:solidFill>
                  <a:srgbClr val="121212"/>
                </a:solidFill>
                <a:effectLst/>
                <a:latin typeface="-apple-system"/>
              </a:rPr>
              <a:t>的情况。在这样的情况下，我们的想法就是加上交替下降的思路，即每一次</a:t>
            </a:r>
            <a:r>
              <a:rPr lang="zh-CN" altLang="en-US" b="1" i="0" dirty="0">
                <a:solidFill>
                  <a:srgbClr val="121212"/>
                </a:solidFill>
                <a:effectLst/>
                <a:latin typeface="-apple-system"/>
              </a:rPr>
              <a:t>固定一个变量为常数，视作单变量的优化问题</a:t>
            </a:r>
            <a:r>
              <a:rPr lang="zh-CN" altLang="en-US" b="0" i="0" dirty="0">
                <a:solidFill>
                  <a:srgbClr val="121212"/>
                </a:solidFill>
                <a:effectLst/>
                <a:latin typeface="-apple-system"/>
              </a:rPr>
              <a:t>。</a:t>
            </a:r>
            <a:endParaRPr lang="en-US" altLang="zh-CN" b="0" i="0" dirty="0">
              <a:solidFill>
                <a:srgbClr val="121212"/>
              </a:solidFill>
              <a:effectLst/>
              <a:latin typeface="-apple-system"/>
            </a:endParaRPr>
          </a:p>
          <a:p>
            <a:r>
              <a:rPr lang="zh-CN" altLang="en-US" b="0" i="0" dirty="0">
                <a:solidFill>
                  <a:srgbClr val="121212"/>
                </a:solidFill>
                <a:effectLst/>
                <a:latin typeface="-apple-system"/>
              </a:rPr>
              <a:t>并非一定要转换为增广拉格朗日函数，只要是无约束优化问题都可使用</a:t>
            </a:r>
            <a:endParaRPr lang="zh-CN" altLang="en-US" dirty="0"/>
          </a:p>
        </p:txBody>
      </p:sp>
      <p:sp>
        <p:nvSpPr>
          <p:cNvPr id="4" name="灯片编号占位符 3"/>
          <p:cNvSpPr>
            <a:spLocks noGrp="1"/>
          </p:cNvSpPr>
          <p:nvPr>
            <p:ph type="sldNum" sz="quarter" idx="5"/>
          </p:nvPr>
        </p:nvSpPr>
        <p:spPr/>
        <p:txBody>
          <a:bodyPr/>
          <a:lstStyle/>
          <a:p>
            <a:fld id="{F57DF86C-EBE4-4024-BC66-29F98216CB48}" type="slidenum">
              <a:rPr lang="zh-CN" altLang="en-US" smtClean="0"/>
              <a:t>24</a:t>
            </a:fld>
            <a:endParaRPr lang="zh-CN" altLang="en-US"/>
          </a:p>
        </p:txBody>
      </p:sp>
    </p:spTree>
    <p:extLst>
      <p:ext uri="{BB962C8B-B14F-4D97-AF65-F5344CB8AC3E}">
        <p14:creationId xmlns:p14="http://schemas.microsoft.com/office/powerpoint/2010/main" val="24435538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鞍点</a:t>
            </a:r>
            <a:endParaRPr lang="en-US" altLang="zh-CN" dirty="0"/>
          </a:p>
          <a:p>
            <a:r>
              <a:rPr lang="zh-CN" altLang="en-US" b="0" i="0" dirty="0">
                <a:solidFill>
                  <a:srgbClr val="666666"/>
                </a:solidFill>
                <a:effectLst/>
                <a:latin typeface="-apple-system"/>
              </a:rPr>
              <a:t>在实践中，</a:t>
            </a:r>
            <a:r>
              <a:rPr lang="en-US" altLang="zh-CN" b="0" i="0" dirty="0">
                <a:solidFill>
                  <a:srgbClr val="666666"/>
                </a:solidFill>
                <a:effectLst/>
                <a:latin typeface="-apple-system"/>
              </a:rPr>
              <a:t>ADMM</a:t>
            </a:r>
            <a:r>
              <a:rPr lang="zh-CN" altLang="en-US" b="0" i="0" dirty="0">
                <a:solidFill>
                  <a:srgbClr val="666666"/>
                </a:solidFill>
                <a:effectLst/>
                <a:latin typeface="-apple-system"/>
              </a:rPr>
              <a:t>通常在少数次迭代中获得相对准确的解，但对于高度精确的解（如一阶方法一样），需要大量的迭代。</a:t>
            </a:r>
            <a:endParaRPr lang="zh-CN" altLang="en-US" dirty="0"/>
          </a:p>
        </p:txBody>
      </p:sp>
      <p:sp>
        <p:nvSpPr>
          <p:cNvPr id="4" name="灯片编号占位符 3"/>
          <p:cNvSpPr>
            <a:spLocks noGrp="1"/>
          </p:cNvSpPr>
          <p:nvPr>
            <p:ph type="sldNum" sz="quarter" idx="5"/>
          </p:nvPr>
        </p:nvSpPr>
        <p:spPr/>
        <p:txBody>
          <a:bodyPr/>
          <a:lstStyle/>
          <a:p>
            <a:fld id="{F57DF86C-EBE4-4024-BC66-29F98216CB48}" type="slidenum">
              <a:rPr lang="zh-CN" altLang="en-US" smtClean="0"/>
              <a:t>25</a:t>
            </a:fld>
            <a:endParaRPr lang="zh-CN" altLang="en-US"/>
          </a:p>
        </p:txBody>
      </p:sp>
    </p:spTree>
    <p:extLst>
      <p:ext uri="{BB962C8B-B14F-4D97-AF65-F5344CB8AC3E}">
        <p14:creationId xmlns:p14="http://schemas.microsoft.com/office/powerpoint/2010/main" val="5482274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a:t>
            </a:r>
            <a:r>
              <a:rPr lang="en-US" altLang="zh-CN" dirty="0"/>
              <a:t>u</a:t>
            </a:r>
            <a:r>
              <a:rPr lang="zh-CN" altLang="en-US" dirty="0"/>
              <a:t>和</a:t>
            </a:r>
            <a:r>
              <a:rPr lang="en-US" altLang="zh-CN" dirty="0"/>
              <a:t>d</a:t>
            </a:r>
            <a:r>
              <a:rPr lang="zh-CN" altLang="en-US" dirty="0"/>
              <a:t>接近</a:t>
            </a:r>
            <a:r>
              <a:rPr lang="en-US" altLang="zh-CN" dirty="0"/>
              <a:t>u*</a:t>
            </a:r>
            <a:r>
              <a:rPr lang="zh-CN" altLang="en-US" dirty="0"/>
              <a:t>和</a:t>
            </a:r>
            <a:r>
              <a:rPr lang="en-US" altLang="zh-CN" dirty="0"/>
              <a:t>d*</a:t>
            </a:r>
            <a:r>
              <a:rPr lang="zh-CN" altLang="en-US" dirty="0"/>
              <a:t>的时候，</a:t>
            </a:r>
            <a:r>
              <a:rPr lang="zh-CN" altLang="en-US" b="0" i="0" dirty="0">
                <a:solidFill>
                  <a:srgbClr val="666666"/>
                </a:solidFill>
                <a:effectLst/>
                <a:latin typeface="-apple-system"/>
              </a:rPr>
              <a:t>与</a:t>
            </a:r>
            <a:r>
              <a:rPr lang="en-US" altLang="zh-CN" b="0" i="0" dirty="0">
                <a:solidFill>
                  <a:srgbClr val="666666"/>
                </a:solidFill>
                <a:effectLst/>
                <a:latin typeface="-apple-system"/>
              </a:rPr>
              <a:t>Bregman</a:t>
            </a:r>
            <a:r>
              <a:rPr lang="zh-CN" altLang="en-US" b="0" i="0" dirty="0">
                <a:solidFill>
                  <a:srgbClr val="666666"/>
                </a:solidFill>
                <a:effectLst/>
                <a:latin typeface="-apple-system"/>
              </a:rPr>
              <a:t>迭代去噪一样，我们可以获得</a:t>
            </a:r>
            <a:r>
              <a:rPr lang="en-US" altLang="zh-CN" b="0" i="0" dirty="0" err="1">
                <a:solidFill>
                  <a:srgbClr val="666666"/>
                </a:solidFill>
                <a:effectLst/>
                <a:latin typeface="-apple-system"/>
              </a:rPr>
              <a:t>pu</a:t>
            </a:r>
            <a:r>
              <a:rPr lang="zh-CN" altLang="en-US" b="0" i="0" dirty="0">
                <a:solidFill>
                  <a:srgbClr val="666666"/>
                </a:solidFill>
                <a:effectLst/>
                <a:latin typeface="-apple-system"/>
              </a:rPr>
              <a:t>和</a:t>
            </a:r>
            <a:r>
              <a:rPr lang="en-US" altLang="zh-CN" b="0" i="0" dirty="0">
                <a:solidFill>
                  <a:srgbClr val="666666"/>
                </a:solidFill>
                <a:effectLst/>
                <a:latin typeface="-apple-system"/>
              </a:rPr>
              <a:t>pd</a:t>
            </a:r>
            <a:r>
              <a:rPr lang="zh-CN" altLang="en-US" b="0" i="0" dirty="0">
                <a:solidFill>
                  <a:srgbClr val="666666"/>
                </a:solidFill>
                <a:effectLst/>
                <a:latin typeface="-apple-system"/>
              </a:rPr>
              <a:t>的显式公式，并使用它们来简化迭代</a:t>
            </a:r>
            <a:endParaRPr lang="zh-CN" altLang="en-US" dirty="0"/>
          </a:p>
        </p:txBody>
      </p:sp>
      <p:sp>
        <p:nvSpPr>
          <p:cNvPr id="4" name="灯片编号占位符 3"/>
          <p:cNvSpPr>
            <a:spLocks noGrp="1"/>
          </p:cNvSpPr>
          <p:nvPr>
            <p:ph type="sldNum" sz="quarter" idx="5"/>
          </p:nvPr>
        </p:nvSpPr>
        <p:spPr/>
        <p:txBody>
          <a:bodyPr/>
          <a:lstStyle/>
          <a:p>
            <a:fld id="{F57DF86C-EBE4-4024-BC66-29F98216CB48}" type="slidenum">
              <a:rPr lang="zh-CN" altLang="en-US" smtClean="0"/>
              <a:t>28</a:t>
            </a:fld>
            <a:endParaRPr lang="zh-CN" altLang="en-US"/>
          </a:p>
        </p:txBody>
      </p:sp>
    </p:spTree>
    <p:extLst>
      <p:ext uri="{BB962C8B-B14F-4D97-AF65-F5344CB8AC3E}">
        <p14:creationId xmlns:p14="http://schemas.microsoft.com/office/powerpoint/2010/main" val="21800220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如果不等式约束是大于</a:t>
            </a:r>
            <a:r>
              <a:rPr lang="en-US" altLang="zh-CN" dirty="0"/>
              <a:t>0</a:t>
            </a:r>
            <a:r>
              <a:rPr lang="zh-CN" altLang="en-US" dirty="0"/>
              <a:t>的，乘子就设为小于</a:t>
            </a:r>
            <a:r>
              <a:rPr lang="en-US" altLang="zh-CN" dirty="0"/>
              <a:t>0</a:t>
            </a:r>
            <a:endParaRPr lang="zh-CN" altLang="en-US" dirty="0"/>
          </a:p>
        </p:txBody>
      </p:sp>
      <p:sp>
        <p:nvSpPr>
          <p:cNvPr id="4" name="灯片编号占位符 3"/>
          <p:cNvSpPr>
            <a:spLocks noGrp="1"/>
          </p:cNvSpPr>
          <p:nvPr>
            <p:ph type="sldNum" sz="quarter" idx="5"/>
          </p:nvPr>
        </p:nvSpPr>
        <p:spPr/>
        <p:txBody>
          <a:bodyPr/>
          <a:lstStyle/>
          <a:p>
            <a:fld id="{F57DF86C-EBE4-4024-BC66-29F98216CB48}" type="slidenum">
              <a:rPr lang="zh-CN" altLang="en-US" smtClean="0"/>
              <a:t>30</a:t>
            </a:fld>
            <a:endParaRPr lang="zh-CN" altLang="en-US"/>
          </a:p>
        </p:txBody>
      </p:sp>
    </p:spTree>
    <p:extLst>
      <p:ext uri="{BB962C8B-B14F-4D97-AF65-F5344CB8AC3E}">
        <p14:creationId xmlns:p14="http://schemas.microsoft.com/office/powerpoint/2010/main" val="27353858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B4B4B4"/>
                </a:solidFill>
                <a:effectLst/>
                <a:latin typeface="-apple-system"/>
              </a:rPr>
              <a:t>下界如果离目标函数相差太远，举个极端的例子来说，如何下界函数是负无穷的话，它也是下界，但是它就没有给我们的原问题提供任何有意义的信息。因为我们想让这个下界函数是很靠近</a:t>
            </a:r>
            <a:r>
              <a:rPr lang="en-US" altLang="zh-CN" b="0" i="0" dirty="0">
                <a:solidFill>
                  <a:srgbClr val="B4B4B4"/>
                </a:solidFill>
                <a:effectLst/>
                <a:latin typeface="-apple-system"/>
              </a:rPr>
              <a:t>F(x)</a:t>
            </a:r>
          </a:p>
          <a:p>
            <a:r>
              <a:rPr lang="zh-CN" altLang="en-US" b="0" i="0" dirty="0">
                <a:solidFill>
                  <a:srgbClr val="B4B4B4"/>
                </a:solidFill>
                <a:effectLst/>
                <a:latin typeface="-apple-system"/>
              </a:rPr>
              <a:t>从极小极大转换为极大极小</a:t>
            </a:r>
            <a:endParaRPr lang="zh-CN" altLang="en-US" dirty="0"/>
          </a:p>
        </p:txBody>
      </p:sp>
      <p:sp>
        <p:nvSpPr>
          <p:cNvPr id="4" name="灯片编号占位符 3"/>
          <p:cNvSpPr>
            <a:spLocks noGrp="1"/>
          </p:cNvSpPr>
          <p:nvPr>
            <p:ph type="sldNum" sz="quarter" idx="5"/>
          </p:nvPr>
        </p:nvSpPr>
        <p:spPr/>
        <p:txBody>
          <a:bodyPr/>
          <a:lstStyle/>
          <a:p>
            <a:fld id="{F57DF86C-EBE4-4024-BC66-29F98216CB48}" type="slidenum">
              <a:rPr lang="zh-CN" altLang="en-US" smtClean="0"/>
              <a:t>31</a:t>
            </a:fld>
            <a:endParaRPr lang="zh-CN" altLang="en-US"/>
          </a:p>
        </p:txBody>
      </p:sp>
    </p:spTree>
    <p:extLst>
      <p:ext uri="{BB962C8B-B14F-4D97-AF65-F5344CB8AC3E}">
        <p14:creationId xmlns:p14="http://schemas.microsoft.com/office/powerpoint/2010/main" val="13798151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对</a:t>
            </a:r>
            <a:r>
              <a:rPr lang="en-US" altLang="zh-CN" dirty="0"/>
              <a:t>L</a:t>
            </a:r>
            <a:r>
              <a:rPr lang="zh-CN" altLang="en-US" dirty="0"/>
              <a:t>关于</a:t>
            </a:r>
            <a:r>
              <a:rPr lang="en-US" altLang="zh-CN" dirty="0"/>
              <a:t>x</a:t>
            </a:r>
            <a:r>
              <a:rPr lang="zh-CN" altLang="en-US" dirty="0"/>
              <a:t>取下界，只有等式成立才可以，其他情况对应无穷</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F57DF86C-EBE4-4024-BC66-29F98216CB48}" type="slidenum">
              <a:rPr lang="zh-CN" altLang="en-US" smtClean="0"/>
              <a:t>33</a:t>
            </a:fld>
            <a:endParaRPr lang="zh-CN" altLang="en-US"/>
          </a:p>
        </p:txBody>
      </p:sp>
    </p:spTree>
    <p:extLst>
      <p:ext uri="{BB962C8B-B14F-4D97-AF65-F5344CB8AC3E}">
        <p14:creationId xmlns:p14="http://schemas.microsoft.com/office/powerpoint/2010/main" val="42577286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a:t>
            </a:r>
            <a:r>
              <a:rPr lang="en-US" altLang="zh-CN" dirty="0" err="1"/>
              <a:t>Atlambda</a:t>
            </a:r>
            <a:r>
              <a:rPr lang="zh-CN" altLang="en-US" dirty="0"/>
              <a:t>大于</a:t>
            </a:r>
            <a:r>
              <a:rPr lang="en-US" altLang="zh-CN" dirty="0"/>
              <a:t>u</a:t>
            </a:r>
            <a:r>
              <a:rPr lang="zh-CN" altLang="en-US" dirty="0"/>
              <a:t>的时候，下界为负无穷，此时没有意义</a:t>
            </a:r>
          </a:p>
        </p:txBody>
      </p:sp>
      <p:sp>
        <p:nvSpPr>
          <p:cNvPr id="4" name="灯片编号占位符 3"/>
          <p:cNvSpPr>
            <a:spLocks noGrp="1"/>
          </p:cNvSpPr>
          <p:nvPr>
            <p:ph type="sldNum" sz="quarter" idx="5"/>
          </p:nvPr>
        </p:nvSpPr>
        <p:spPr/>
        <p:txBody>
          <a:bodyPr/>
          <a:lstStyle/>
          <a:p>
            <a:fld id="{F57DF86C-EBE4-4024-BC66-29F98216CB48}" type="slidenum">
              <a:rPr lang="zh-CN" altLang="en-US" smtClean="0"/>
              <a:t>34</a:t>
            </a:fld>
            <a:endParaRPr lang="zh-CN" altLang="en-US"/>
          </a:p>
        </p:txBody>
      </p:sp>
    </p:spTree>
    <p:extLst>
      <p:ext uri="{BB962C8B-B14F-4D97-AF65-F5344CB8AC3E}">
        <p14:creationId xmlns:p14="http://schemas.microsoft.com/office/powerpoint/2010/main" val="18739985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利用拉格拉格朗日对偶问题可以转换</a:t>
            </a:r>
          </a:p>
        </p:txBody>
      </p:sp>
      <p:sp>
        <p:nvSpPr>
          <p:cNvPr id="4" name="灯片编号占位符 3"/>
          <p:cNvSpPr>
            <a:spLocks noGrp="1"/>
          </p:cNvSpPr>
          <p:nvPr>
            <p:ph type="sldNum" sz="quarter" idx="5"/>
          </p:nvPr>
        </p:nvSpPr>
        <p:spPr/>
        <p:txBody>
          <a:bodyPr/>
          <a:lstStyle/>
          <a:p>
            <a:fld id="{F57DF86C-EBE4-4024-BC66-29F98216CB48}" type="slidenum">
              <a:rPr lang="zh-CN" altLang="en-US" smtClean="0"/>
              <a:t>35</a:t>
            </a:fld>
            <a:endParaRPr lang="zh-CN" altLang="en-US"/>
          </a:p>
        </p:txBody>
      </p:sp>
    </p:spTree>
    <p:extLst>
      <p:ext uri="{BB962C8B-B14F-4D97-AF65-F5344CB8AC3E}">
        <p14:creationId xmlns:p14="http://schemas.microsoft.com/office/powerpoint/2010/main" val="2900515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大多数的问题的形式，正则化参数，正则项</a:t>
            </a:r>
          </a:p>
        </p:txBody>
      </p:sp>
      <p:sp>
        <p:nvSpPr>
          <p:cNvPr id="4" name="灯片编号占位符 3"/>
          <p:cNvSpPr>
            <a:spLocks noGrp="1"/>
          </p:cNvSpPr>
          <p:nvPr>
            <p:ph type="sldNum" sz="quarter" idx="5"/>
          </p:nvPr>
        </p:nvSpPr>
        <p:spPr/>
        <p:txBody>
          <a:bodyPr/>
          <a:lstStyle/>
          <a:p>
            <a:fld id="{F57DF86C-EBE4-4024-BC66-29F98216CB48}" type="slidenum">
              <a:rPr lang="zh-CN" altLang="en-US" smtClean="0"/>
              <a:t>3</a:t>
            </a:fld>
            <a:endParaRPr lang="zh-CN" altLang="en-US"/>
          </a:p>
        </p:txBody>
      </p:sp>
    </p:spTree>
    <p:extLst>
      <p:ext uri="{BB962C8B-B14F-4D97-AF65-F5344CB8AC3E}">
        <p14:creationId xmlns:p14="http://schemas.microsoft.com/office/powerpoint/2010/main" val="4426938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不止应用于二维，高维也可以</a:t>
            </a:r>
            <a:endParaRPr lang="en-US" altLang="zh-CN" dirty="0"/>
          </a:p>
          <a:p>
            <a:endParaRPr lang="en-US" altLang="zh-CN" dirty="0"/>
          </a:p>
          <a:p>
            <a:r>
              <a:rPr lang="zh-CN" altLang="en-US" dirty="0"/>
              <a:t>推导是先变成对偶问题，然后再用基于梯度的方法求解的。</a:t>
            </a:r>
            <a:endParaRPr lang="en-US" altLang="zh-CN" dirty="0"/>
          </a:p>
        </p:txBody>
      </p:sp>
      <p:sp>
        <p:nvSpPr>
          <p:cNvPr id="4" name="灯片编号占位符 3"/>
          <p:cNvSpPr>
            <a:spLocks noGrp="1"/>
          </p:cNvSpPr>
          <p:nvPr>
            <p:ph type="sldNum" sz="quarter" idx="5"/>
          </p:nvPr>
        </p:nvSpPr>
        <p:spPr/>
        <p:txBody>
          <a:bodyPr/>
          <a:lstStyle/>
          <a:p>
            <a:fld id="{F57DF86C-EBE4-4024-BC66-29F98216CB48}" type="slidenum">
              <a:rPr lang="zh-CN" altLang="en-US" smtClean="0"/>
              <a:t>37</a:t>
            </a:fld>
            <a:endParaRPr lang="zh-CN" altLang="en-US"/>
          </a:p>
        </p:txBody>
      </p:sp>
    </p:spTree>
    <p:extLst>
      <p:ext uri="{BB962C8B-B14F-4D97-AF65-F5344CB8AC3E}">
        <p14:creationId xmlns:p14="http://schemas.microsoft.com/office/powerpoint/2010/main" val="1897276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四种正则化的形式</a:t>
            </a:r>
            <a:endParaRPr lang="en-US" altLang="zh-CN" dirty="0"/>
          </a:p>
          <a:p>
            <a:r>
              <a:rPr lang="zh-CN" altLang="en-US" dirty="0"/>
              <a:t>后面三种都是非光滑的</a:t>
            </a:r>
            <a:endParaRPr lang="en-US" altLang="zh-CN" dirty="0"/>
          </a:p>
          <a:p>
            <a:r>
              <a:rPr lang="zh-CN" altLang="en-US" dirty="0"/>
              <a:t>基于小波的</a:t>
            </a:r>
          </a:p>
        </p:txBody>
      </p:sp>
      <p:sp>
        <p:nvSpPr>
          <p:cNvPr id="4" name="灯片编号占位符 3"/>
          <p:cNvSpPr>
            <a:spLocks noGrp="1"/>
          </p:cNvSpPr>
          <p:nvPr>
            <p:ph type="sldNum" sz="quarter" idx="5"/>
          </p:nvPr>
        </p:nvSpPr>
        <p:spPr/>
        <p:txBody>
          <a:bodyPr/>
          <a:lstStyle/>
          <a:p>
            <a:fld id="{F57DF86C-EBE4-4024-BC66-29F98216CB48}" type="slidenum">
              <a:rPr lang="zh-CN" altLang="en-US" smtClean="0"/>
              <a:t>4</a:t>
            </a:fld>
            <a:endParaRPr lang="zh-CN" altLang="en-US"/>
          </a:p>
        </p:txBody>
      </p:sp>
    </p:spTree>
    <p:extLst>
      <p:ext uri="{BB962C8B-B14F-4D97-AF65-F5344CB8AC3E}">
        <p14:creationId xmlns:p14="http://schemas.microsoft.com/office/powerpoint/2010/main" val="36170185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假设</a:t>
            </a:r>
            <a:r>
              <a:rPr lang="en-US" altLang="zh-CN" dirty="0"/>
              <a:t>g(u)</a:t>
            </a:r>
            <a:r>
              <a:rPr lang="zh-CN" altLang="en-US" dirty="0"/>
              <a:t>为一范数问题，则直接求导分情况讨论可以求解。</a:t>
            </a:r>
            <a:endParaRPr lang="en-US" altLang="zh-CN" dirty="0"/>
          </a:p>
          <a:p>
            <a:r>
              <a:rPr lang="zh-CN" altLang="en-US" dirty="0"/>
              <a:t>近端也称近似梯度算法，可以这么理解，对可微的部分求梯度下降，对不可微的部分用近似算子求近似。</a:t>
            </a:r>
            <a:endParaRPr lang="en-US" altLang="zh-CN" dirty="0"/>
          </a:p>
          <a:p>
            <a:r>
              <a:rPr lang="zh-CN" altLang="en-US" dirty="0"/>
              <a:t>可微也可应用</a:t>
            </a:r>
          </a:p>
        </p:txBody>
      </p:sp>
      <p:sp>
        <p:nvSpPr>
          <p:cNvPr id="4" name="灯片编号占位符 3"/>
          <p:cNvSpPr>
            <a:spLocks noGrp="1"/>
          </p:cNvSpPr>
          <p:nvPr>
            <p:ph type="sldNum" sz="quarter" idx="5"/>
          </p:nvPr>
        </p:nvSpPr>
        <p:spPr/>
        <p:txBody>
          <a:bodyPr/>
          <a:lstStyle/>
          <a:p>
            <a:fld id="{F57DF86C-EBE4-4024-BC66-29F98216CB48}" type="slidenum">
              <a:rPr lang="zh-CN" altLang="en-US" smtClean="0"/>
              <a:t>5</a:t>
            </a:fld>
            <a:endParaRPr lang="zh-CN" altLang="en-US"/>
          </a:p>
        </p:txBody>
      </p:sp>
    </p:spTree>
    <p:extLst>
      <p:ext uri="{BB962C8B-B14F-4D97-AF65-F5344CB8AC3E}">
        <p14:creationId xmlns:p14="http://schemas.microsoft.com/office/powerpoint/2010/main" val="3386100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每次在使用近端梯度算法的起始点会加入动量信息，得到了</a:t>
            </a:r>
            <a:r>
              <a:rPr lang="en-US" altLang="zh-CN" dirty="0"/>
              <a:t>FISTA</a:t>
            </a:r>
            <a:r>
              <a:rPr lang="zh-CN" altLang="en-US" dirty="0"/>
              <a:t>。</a:t>
            </a:r>
          </a:p>
        </p:txBody>
      </p:sp>
      <p:sp>
        <p:nvSpPr>
          <p:cNvPr id="4" name="灯片编号占位符 3"/>
          <p:cNvSpPr>
            <a:spLocks noGrp="1"/>
          </p:cNvSpPr>
          <p:nvPr>
            <p:ph type="sldNum" sz="quarter" idx="5"/>
          </p:nvPr>
        </p:nvSpPr>
        <p:spPr/>
        <p:txBody>
          <a:bodyPr/>
          <a:lstStyle/>
          <a:p>
            <a:fld id="{F57DF86C-EBE4-4024-BC66-29F98216CB48}" type="slidenum">
              <a:rPr lang="zh-CN" altLang="en-US" smtClean="0"/>
              <a:t>6</a:t>
            </a:fld>
            <a:endParaRPr lang="zh-CN" altLang="en-US"/>
          </a:p>
        </p:txBody>
      </p:sp>
    </p:spTree>
    <p:extLst>
      <p:ext uri="{BB962C8B-B14F-4D97-AF65-F5344CB8AC3E}">
        <p14:creationId xmlns:p14="http://schemas.microsoft.com/office/powerpoint/2010/main" val="1614821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通过不带动量的近端梯度算法和带动量的可以得到</a:t>
            </a:r>
            <a:r>
              <a:rPr lang="en-US" altLang="zh-CN" dirty="0"/>
              <a:t>ISTA</a:t>
            </a:r>
            <a:r>
              <a:rPr lang="zh-CN" altLang="en-US" dirty="0"/>
              <a:t>，和</a:t>
            </a:r>
            <a:r>
              <a:rPr lang="en-US" altLang="zh-CN" dirty="0"/>
              <a:t>FISTA</a:t>
            </a:r>
            <a:r>
              <a:rPr lang="zh-CN" altLang="en-US" dirty="0"/>
              <a:t>算法</a:t>
            </a:r>
          </a:p>
        </p:txBody>
      </p:sp>
      <p:sp>
        <p:nvSpPr>
          <p:cNvPr id="4" name="灯片编号占位符 3"/>
          <p:cNvSpPr>
            <a:spLocks noGrp="1"/>
          </p:cNvSpPr>
          <p:nvPr>
            <p:ph type="sldNum" sz="quarter" idx="5"/>
          </p:nvPr>
        </p:nvSpPr>
        <p:spPr/>
        <p:txBody>
          <a:bodyPr/>
          <a:lstStyle/>
          <a:p>
            <a:fld id="{F57DF86C-EBE4-4024-BC66-29F98216CB48}" type="slidenum">
              <a:rPr lang="zh-CN" altLang="en-US" smtClean="0"/>
              <a:t>7</a:t>
            </a:fld>
            <a:endParaRPr lang="zh-CN" altLang="en-US"/>
          </a:p>
        </p:txBody>
      </p:sp>
    </p:spTree>
    <p:extLst>
      <p:ext uri="{BB962C8B-B14F-4D97-AF65-F5344CB8AC3E}">
        <p14:creationId xmlns:p14="http://schemas.microsoft.com/office/powerpoint/2010/main" val="2871871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还有近端牛顿法，梯度下降有的变体，近端梯度下降也有相关的变体，</a:t>
            </a:r>
            <a:r>
              <a:rPr lang="en-US" altLang="zh-CN" dirty="0"/>
              <a:t>FISTA</a:t>
            </a:r>
            <a:r>
              <a:rPr lang="zh-CN" altLang="en-US" dirty="0"/>
              <a:t>收敛更快</a:t>
            </a:r>
          </a:p>
        </p:txBody>
      </p:sp>
      <p:sp>
        <p:nvSpPr>
          <p:cNvPr id="4" name="灯片编号占位符 3"/>
          <p:cNvSpPr>
            <a:spLocks noGrp="1"/>
          </p:cNvSpPr>
          <p:nvPr>
            <p:ph type="sldNum" sz="quarter" idx="5"/>
          </p:nvPr>
        </p:nvSpPr>
        <p:spPr/>
        <p:txBody>
          <a:bodyPr/>
          <a:lstStyle/>
          <a:p>
            <a:fld id="{F57DF86C-EBE4-4024-BC66-29F98216CB48}" type="slidenum">
              <a:rPr lang="zh-CN" altLang="en-US" smtClean="0"/>
              <a:t>8</a:t>
            </a:fld>
            <a:endParaRPr lang="zh-CN" altLang="en-US"/>
          </a:p>
        </p:txBody>
      </p:sp>
    </p:spTree>
    <p:extLst>
      <p:ext uri="{BB962C8B-B14F-4D97-AF65-F5344CB8AC3E}">
        <p14:creationId xmlns:p14="http://schemas.microsoft.com/office/powerpoint/2010/main" val="180087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t>Gaussian blur of size 9 × 9 and standard deviation 4</a:t>
            </a:r>
            <a:endParaRPr lang="zh-CN" alt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t>followed by an additive, zero-mean, white Gaussian noise with standard deviation 10−3</a:t>
            </a:r>
            <a:endParaRPr lang="zh-CN" alt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t>The regularization parameter was chosen to be λ = 2e-5</a:t>
            </a:r>
            <a:endParaRPr lang="zh-CN" altLang="en-US" b="1" dirty="0"/>
          </a:p>
          <a:p>
            <a:endParaRPr lang="zh-CN" altLang="en-US" dirty="0"/>
          </a:p>
        </p:txBody>
      </p:sp>
      <p:sp>
        <p:nvSpPr>
          <p:cNvPr id="4" name="灯片编号占位符 3"/>
          <p:cNvSpPr>
            <a:spLocks noGrp="1"/>
          </p:cNvSpPr>
          <p:nvPr>
            <p:ph type="sldNum" sz="quarter" idx="5"/>
          </p:nvPr>
        </p:nvSpPr>
        <p:spPr/>
        <p:txBody>
          <a:bodyPr/>
          <a:lstStyle/>
          <a:p>
            <a:fld id="{F57DF86C-EBE4-4024-BC66-29F98216CB48}" type="slidenum">
              <a:rPr lang="zh-CN" altLang="en-US" smtClean="0"/>
              <a:t>9</a:t>
            </a:fld>
            <a:endParaRPr lang="zh-CN" altLang="en-US"/>
          </a:p>
        </p:txBody>
      </p:sp>
    </p:spTree>
    <p:extLst>
      <p:ext uri="{BB962C8B-B14F-4D97-AF65-F5344CB8AC3E}">
        <p14:creationId xmlns:p14="http://schemas.microsoft.com/office/powerpoint/2010/main" val="3082183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0AFDAD-B5A4-406F-A8B8-896EED2BDC5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B9476CA-5414-4932-A565-47525F6175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9800714-438F-44F1-953B-5619505D6CBF}"/>
              </a:ext>
            </a:extLst>
          </p:cNvPr>
          <p:cNvSpPr>
            <a:spLocks noGrp="1"/>
          </p:cNvSpPr>
          <p:nvPr>
            <p:ph type="dt" sz="half" idx="10"/>
          </p:nvPr>
        </p:nvSpPr>
        <p:spPr/>
        <p:txBody>
          <a:bodyPr/>
          <a:lstStyle/>
          <a:p>
            <a:fld id="{DB249738-5A7A-4BD9-B522-829D0E8A6DE5}" type="datetimeFigureOut">
              <a:rPr lang="zh-CN" altLang="en-US" smtClean="0"/>
              <a:t>2022/2/23</a:t>
            </a:fld>
            <a:endParaRPr lang="zh-CN" altLang="en-US"/>
          </a:p>
        </p:txBody>
      </p:sp>
      <p:sp>
        <p:nvSpPr>
          <p:cNvPr id="5" name="页脚占位符 4">
            <a:extLst>
              <a:ext uri="{FF2B5EF4-FFF2-40B4-BE49-F238E27FC236}">
                <a16:creationId xmlns:a16="http://schemas.microsoft.com/office/drawing/2014/main" id="{06B4009B-BB8B-4364-94FE-C901D6A0E93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3C4A1C5-0C78-4AD3-9A12-F058092C04F7}"/>
              </a:ext>
            </a:extLst>
          </p:cNvPr>
          <p:cNvSpPr>
            <a:spLocks noGrp="1"/>
          </p:cNvSpPr>
          <p:nvPr>
            <p:ph type="sldNum" sz="quarter" idx="12"/>
          </p:nvPr>
        </p:nvSpPr>
        <p:spPr/>
        <p:txBody>
          <a:bodyPr/>
          <a:lstStyle/>
          <a:p>
            <a:fld id="{A8446A27-5A05-4EC2-AA59-E4ABF874C2F8}" type="slidenum">
              <a:rPr lang="zh-CN" altLang="en-US" smtClean="0"/>
              <a:t>‹#›</a:t>
            </a:fld>
            <a:endParaRPr lang="zh-CN" altLang="en-US"/>
          </a:p>
        </p:txBody>
      </p:sp>
    </p:spTree>
    <p:extLst>
      <p:ext uri="{BB962C8B-B14F-4D97-AF65-F5344CB8AC3E}">
        <p14:creationId xmlns:p14="http://schemas.microsoft.com/office/powerpoint/2010/main" val="2709214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E5558B-8ECC-4CD2-B653-100BA424CE1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A706A6-B772-4B6F-9AA7-067003E35F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427549-F5F8-4BE3-97A3-15678E5D619E}"/>
              </a:ext>
            </a:extLst>
          </p:cNvPr>
          <p:cNvSpPr>
            <a:spLocks noGrp="1"/>
          </p:cNvSpPr>
          <p:nvPr>
            <p:ph type="dt" sz="half" idx="10"/>
          </p:nvPr>
        </p:nvSpPr>
        <p:spPr/>
        <p:txBody>
          <a:bodyPr/>
          <a:lstStyle/>
          <a:p>
            <a:fld id="{DB249738-5A7A-4BD9-B522-829D0E8A6DE5}" type="datetimeFigureOut">
              <a:rPr lang="zh-CN" altLang="en-US" smtClean="0"/>
              <a:t>2022/2/23</a:t>
            </a:fld>
            <a:endParaRPr lang="zh-CN" altLang="en-US"/>
          </a:p>
        </p:txBody>
      </p:sp>
      <p:sp>
        <p:nvSpPr>
          <p:cNvPr id="5" name="页脚占位符 4">
            <a:extLst>
              <a:ext uri="{FF2B5EF4-FFF2-40B4-BE49-F238E27FC236}">
                <a16:creationId xmlns:a16="http://schemas.microsoft.com/office/drawing/2014/main" id="{597DA8B1-A9B1-438A-B2CC-0AACCCD630C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2FDB310-F982-4031-9B4E-9F314EE7BFE8}"/>
              </a:ext>
            </a:extLst>
          </p:cNvPr>
          <p:cNvSpPr>
            <a:spLocks noGrp="1"/>
          </p:cNvSpPr>
          <p:nvPr>
            <p:ph type="sldNum" sz="quarter" idx="12"/>
          </p:nvPr>
        </p:nvSpPr>
        <p:spPr/>
        <p:txBody>
          <a:bodyPr/>
          <a:lstStyle/>
          <a:p>
            <a:fld id="{A8446A27-5A05-4EC2-AA59-E4ABF874C2F8}" type="slidenum">
              <a:rPr lang="zh-CN" altLang="en-US" smtClean="0"/>
              <a:t>‹#›</a:t>
            </a:fld>
            <a:endParaRPr lang="zh-CN" altLang="en-US"/>
          </a:p>
        </p:txBody>
      </p:sp>
    </p:spTree>
    <p:extLst>
      <p:ext uri="{BB962C8B-B14F-4D97-AF65-F5344CB8AC3E}">
        <p14:creationId xmlns:p14="http://schemas.microsoft.com/office/powerpoint/2010/main" val="1730786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447FE8-B106-4DAC-B55E-1ABFACA610E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D5F0A3-3573-4271-92E7-E1E4BBECF77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2C353D2-298E-44D2-BDCC-3AFB09487DA8}"/>
              </a:ext>
            </a:extLst>
          </p:cNvPr>
          <p:cNvSpPr>
            <a:spLocks noGrp="1"/>
          </p:cNvSpPr>
          <p:nvPr>
            <p:ph type="dt" sz="half" idx="10"/>
          </p:nvPr>
        </p:nvSpPr>
        <p:spPr/>
        <p:txBody>
          <a:bodyPr/>
          <a:lstStyle/>
          <a:p>
            <a:fld id="{DB249738-5A7A-4BD9-B522-829D0E8A6DE5}" type="datetimeFigureOut">
              <a:rPr lang="zh-CN" altLang="en-US" smtClean="0"/>
              <a:t>2022/2/23</a:t>
            </a:fld>
            <a:endParaRPr lang="zh-CN" altLang="en-US"/>
          </a:p>
        </p:txBody>
      </p:sp>
      <p:sp>
        <p:nvSpPr>
          <p:cNvPr id="5" name="页脚占位符 4">
            <a:extLst>
              <a:ext uri="{FF2B5EF4-FFF2-40B4-BE49-F238E27FC236}">
                <a16:creationId xmlns:a16="http://schemas.microsoft.com/office/drawing/2014/main" id="{9A1DB2CB-F2C1-48E6-9687-73703DAE7BE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77B595A-4A5E-466B-BFD0-743ACBB717A4}"/>
              </a:ext>
            </a:extLst>
          </p:cNvPr>
          <p:cNvSpPr>
            <a:spLocks noGrp="1"/>
          </p:cNvSpPr>
          <p:nvPr>
            <p:ph type="sldNum" sz="quarter" idx="12"/>
          </p:nvPr>
        </p:nvSpPr>
        <p:spPr/>
        <p:txBody>
          <a:bodyPr/>
          <a:lstStyle/>
          <a:p>
            <a:fld id="{A8446A27-5A05-4EC2-AA59-E4ABF874C2F8}" type="slidenum">
              <a:rPr lang="zh-CN" altLang="en-US" smtClean="0"/>
              <a:t>‹#›</a:t>
            </a:fld>
            <a:endParaRPr lang="zh-CN" altLang="en-US"/>
          </a:p>
        </p:txBody>
      </p:sp>
    </p:spTree>
    <p:extLst>
      <p:ext uri="{BB962C8B-B14F-4D97-AF65-F5344CB8AC3E}">
        <p14:creationId xmlns:p14="http://schemas.microsoft.com/office/powerpoint/2010/main" val="635799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A3DC11-FFB9-4F04-86E2-3E844C794D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3E230C-10BA-45BE-939A-1E01FC894E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618FE49-6AB4-45D9-900B-B89602217E88}"/>
              </a:ext>
            </a:extLst>
          </p:cNvPr>
          <p:cNvSpPr>
            <a:spLocks noGrp="1"/>
          </p:cNvSpPr>
          <p:nvPr>
            <p:ph type="dt" sz="half" idx="10"/>
          </p:nvPr>
        </p:nvSpPr>
        <p:spPr/>
        <p:txBody>
          <a:bodyPr/>
          <a:lstStyle/>
          <a:p>
            <a:fld id="{DB249738-5A7A-4BD9-B522-829D0E8A6DE5}" type="datetimeFigureOut">
              <a:rPr lang="zh-CN" altLang="en-US" smtClean="0"/>
              <a:t>2022/2/23</a:t>
            </a:fld>
            <a:endParaRPr lang="zh-CN" altLang="en-US"/>
          </a:p>
        </p:txBody>
      </p:sp>
      <p:sp>
        <p:nvSpPr>
          <p:cNvPr id="5" name="页脚占位符 4">
            <a:extLst>
              <a:ext uri="{FF2B5EF4-FFF2-40B4-BE49-F238E27FC236}">
                <a16:creationId xmlns:a16="http://schemas.microsoft.com/office/drawing/2014/main" id="{995465A7-0BDC-4FB4-A038-07126E9B51C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A916483-A7C0-464A-A86B-EB243F868342}"/>
              </a:ext>
            </a:extLst>
          </p:cNvPr>
          <p:cNvSpPr>
            <a:spLocks noGrp="1"/>
          </p:cNvSpPr>
          <p:nvPr>
            <p:ph type="sldNum" sz="quarter" idx="12"/>
          </p:nvPr>
        </p:nvSpPr>
        <p:spPr/>
        <p:txBody>
          <a:bodyPr/>
          <a:lstStyle/>
          <a:p>
            <a:fld id="{A8446A27-5A05-4EC2-AA59-E4ABF874C2F8}" type="slidenum">
              <a:rPr lang="zh-CN" altLang="en-US" smtClean="0"/>
              <a:t>‹#›</a:t>
            </a:fld>
            <a:endParaRPr lang="zh-CN" altLang="en-US"/>
          </a:p>
        </p:txBody>
      </p:sp>
    </p:spTree>
    <p:extLst>
      <p:ext uri="{BB962C8B-B14F-4D97-AF65-F5344CB8AC3E}">
        <p14:creationId xmlns:p14="http://schemas.microsoft.com/office/powerpoint/2010/main" val="3105435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39C065-6529-4848-B2E6-0DF08390AF6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08FB882-8A53-4C7C-998D-787C8B89EC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DB3FE84-860D-4BCC-95EF-5865A2147479}"/>
              </a:ext>
            </a:extLst>
          </p:cNvPr>
          <p:cNvSpPr>
            <a:spLocks noGrp="1"/>
          </p:cNvSpPr>
          <p:nvPr>
            <p:ph type="dt" sz="half" idx="10"/>
          </p:nvPr>
        </p:nvSpPr>
        <p:spPr/>
        <p:txBody>
          <a:bodyPr/>
          <a:lstStyle/>
          <a:p>
            <a:fld id="{DB249738-5A7A-4BD9-B522-829D0E8A6DE5}" type="datetimeFigureOut">
              <a:rPr lang="zh-CN" altLang="en-US" smtClean="0"/>
              <a:t>2022/2/23</a:t>
            </a:fld>
            <a:endParaRPr lang="zh-CN" altLang="en-US"/>
          </a:p>
        </p:txBody>
      </p:sp>
      <p:sp>
        <p:nvSpPr>
          <p:cNvPr id="5" name="页脚占位符 4">
            <a:extLst>
              <a:ext uri="{FF2B5EF4-FFF2-40B4-BE49-F238E27FC236}">
                <a16:creationId xmlns:a16="http://schemas.microsoft.com/office/drawing/2014/main" id="{F3C5AC96-5F61-48AB-A66C-0B2C1342BCF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361EC9C-488C-4D6E-BBD2-F27A43C50F30}"/>
              </a:ext>
            </a:extLst>
          </p:cNvPr>
          <p:cNvSpPr>
            <a:spLocks noGrp="1"/>
          </p:cNvSpPr>
          <p:nvPr>
            <p:ph type="sldNum" sz="quarter" idx="12"/>
          </p:nvPr>
        </p:nvSpPr>
        <p:spPr/>
        <p:txBody>
          <a:bodyPr/>
          <a:lstStyle/>
          <a:p>
            <a:fld id="{A8446A27-5A05-4EC2-AA59-E4ABF874C2F8}" type="slidenum">
              <a:rPr lang="zh-CN" altLang="en-US" smtClean="0"/>
              <a:t>‹#›</a:t>
            </a:fld>
            <a:endParaRPr lang="zh-CN" altLang="en-US"/>
          </a:p>
        </p:txBody>
      </p:sp>
    </p:spTree>
    <p:extLst>
      <p:ext uri="{BB962C8B-B14F-4D97-AF65-F5344CB8AC3E}">
        <p14:creationId xmlns:p14="http://schemas.microsoft.com/office/powerpoint/2010/main" val="3844755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E8CA47-D21C-461D-90A7-BA2816E677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D72DE9-088C-43C8-999D-45B75DE9CB8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E535493-4757-427F-97ED-D9F56F70ADE3}"/>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0B8EA-ABB7-49B7-B407-3CC8B0A24295}"/>
              </a:ext>
            </a:extLst>
          </p:cNvPr>
          <p:cNvSpPr>
            <a:spLocks noGrp="1"/>
          </p:cNvSpPr>
          <p:nvPr>
            <p:ph type="dt" sz="half" idx="10"/>
          </p:nvPr>
        </p:nvSpPr>
        <p:spPr/>
        <p:txBody>
          <a:bodyPr/>
          <a:lstStyle/>
          <a:p>
            <a:fld id="{DB249738-5A7A-4BD9-B522-829D0E8A6DE5}" type="datetimeFigureOut">
              <a:rPr lang="zh-CN" altLang="en-US" smtClean="0"/>
              <a:t>2022/2/23</a:t>
            </a:fld>
            <a:endParaRPr lang="zh-CN" altLang="en-US"/>
          </a:p>
        </p:txBody>
      </p:sp>
      <p:sp>
        <p:nvSpPr>
          <p:cNvPr id="6" name="页脚占位符 5">
            <a:extLst>
              <a:ext uri="{FF2B5EF4-FFF2-40B4-BE49-F238E27FC236}">
                <a16:creationId xmlns:a16="http://schemas.microsoft.com/office/drawing/2014/main" id="{A382554F-BE05-415D-8E66-040548932C6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D111E02-C3E5-4EA9-A4C7-88B10D7AD8F4}"/>
              </a:ext>
            </a:extLst>
          </p:cNvPr>
          <p:cNvSpPr>
            <a:spLocks noGrp="1"/>
          </p:cNvSpPr>
          <p:nvPr>
            <p:ph type="sldNum" sz="quarter" idx="12"/>
          </p:nvPr>
        </p:nvSpPr>
        <p:spPr/>
        <p:txBody>
          <a:bodyPr/>
          <a:lstStyle/>
          <a:p>
            <a:fld id="{A8446A27-5A05-4EC2-AA59-E4ABF874C2F8}" type="slidenum">
              <a:rPr lang="zh-CN" altLang="en-US" smtClean="0"/>
              <a:t>‹#›</a:t>
            </a:fld>
            <a:endParaRPr lang="zh-CN" altLang="en-US"/>
          </a:p>
        </p:txBody>
      </p:sp>
    </p:spTree>
    <p:extLst>
      <p:ext uri="{BB962C8B-B14F-4D97-AF65-F5344CB8AC3E}">
        <p14:creationId xmlns:p14="http://schemas.microsoft.com/office/powerpoint/2010/main" val="2707384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CF192-D533-4E3E-A4EE-F0008C3665D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78E44E-9D2E-42D9-AACF-9BE44A2494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13E0295-C5AB-4D9D-B0AC-84B45F96418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F49320-2143-4FCF-923B-802AD3D62B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B656876-E69E-442A-96BD-7D3CD1EEA14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7E5E42-7E0A-41C4-85C3-8524AB483604}"/>
              </a:ext>
            </a:extLst>
          </p:cNvPr>
          <p:cNvSpPr>
            <a:spLocks noGrp="1"/>
          </p:cNvSpPr>
          <p:nvPr>
            <p:ph type="dt" sz="half" idx="10"/>
          </p:nvPr>
        </p:nvSpPr>
        <p:spPr/>
        <p:txBody>
          <a:bodyPr/>
          <a:lstStyle/>
          <a:p>
            <a:fld id="{DB249738-5A7A-4BD9-B522-829D0E8A6DE5}" type="datetimeFigureOut">
              <a:rPr lang="zh-CN" altLang="en-US" smtClean="0"/>
              <a:t>2022/2/23</a:t>
            </a:fld>
            <a:endParaRPr lang="zh-CN" altLang="en-US"/>
          </a:p>
        </p:txBody>
      </p:sp>
      <p:sp>
        <p:nvSpPr>
          <p:cNvPr id="8" name="页脚占位符 7">
            <a:extLst>
              <a:ext uri="{FF2B5EF4-FFF2-40B4-BE49-F238E27FC236}">
                <a16:creationId xmlns:a16="http://schemas.microsoft.com/office/drawing/2014/main" id="{4C1F6D4E-49EA-4FCA-8F71-4FC58C41BAC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ADEFAFD-8A45-4B25-BDF8-97E62AB3611E}"/>
              </a:ext>
            </a:extLst>
          </p:cNvPr>
          <p:cNvSpPr>
            <a:spLocks noGrp="1"/>
          </p:cNvSpPr>
          <p:nvPr>
            <p:ph type="sldNum" sz="quarter" idx="12"/>
          </p:nvPr>
        </p:nvSpPr>
        <p:spPr/>
        <p:txBody>
          <a:bodyPr/>
          <a:lstStyle/>
          <a:p>
            <a:fld id="{A8446A27-5A05-4EC2-AA59-E4ABF874C2F8}" type="slidenum">
              <a:rPr lang="zh-CN" altLang="en-US" smtClean="0"/>
              <a:t>‹#›</a:t>
            </a:fld>
            <a:endParaRPr lang="zh-CN" altLang="en-US"/>
          </a:p>
        </p:txBody>
      </p:sp>
    </p:spTree>
    <p:extLst>
      <p:ext uri="{BB962C8B-B14F-4D97-AF65-F5344CB8AC3E}">
        <p14:creationId xmlns:p14="http://schemas.microsoft.com/office/powerpoint/2010/main" val="2432845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F91D97-5E35-497D-875E-A8FE62EBE0B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F3E4875-D82C-48DC-B327-AECAC6E25A81}"/>
              </a:ext>
            </a:extLst>
          </p:cNvPr>
          <p:cNvSpPr>
            <a:spLocks noGrp="1"/>
          </p:cNvSpPr>
          <p:nvPr>
            <p:ph type="dt" sz="half" idx="10"/>
          </p:nvPr>
        </p:nvSpPr>
        <p:spPr/>
        <p:txBody>
          <a:bodyPr/>
          <a:lstStyle/>
          <a:p>
            <a:fld id="{DB249738-5A7A-4BD9-B522-829D0E8A6DE5}" type="datetimeFigureOut">
              <a:rPr lang="zh-CN" altLang="en-US" smtClean="0"/>
              <a:t>2022/2/23</a:t>
            </a:fld>
            <a:endParaRPr lang="zh-CN" altLang="en-US"/>
          </a:p>
        </p:txBody>
      </p:sp>
      <p:sp>
        <p:nvSpPr>
          <p:cNvPr id="4" name="页脚占位符 3">
            <a:extLst>
              <a:ext uri="{FF2B5EF4-FFF2-40B4-BE49-F238E27FC236}">
                <a16:creationId xmlns:a16="http://schemas.microsoft.com/office/drawing/2014/main" id="{45AF5596-45AE-425F-AEDC-A2150E4E744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D0AC668-B3A6-43BA-9B39-59B8BA6593CF}"/>
              </a:ext>
            </a:extLst>
          </p:cNvPr>
          <p:cNvSpPr>
            <a:spLocks noGrp="1"/>
          </p:cNvSpPr>
          <p:nvPr>
            <p:ph type="sldNum" sz="quarter" idx="12"/>
          </p:nvPr>
        </p:nvSpPr>
        <p:spPr/>
        <p:txBody>
          <a:bodyPr/>
          <a:lstStyle/>
          <a:p>
            <a:fld id="{A8446A27-5A05-4EC2-AA59-E4ABF874C2F8}" type="slidenum">
              <a:rPr lang="zh-CN" altLang="en-US" smtClean="0"/>
              <a:t>‹#›</a:t>
            </a:fld>
            <a:endParaRPr lang="zh-CN" altLang="en-US"/>
          </a:p>
        </p:txBody>
      </p:sp>
    </p:spTree>
    <p:extLst>
      <p:ext uri="{BB962C8B-B14F-4D97-AF65-F5344CB8AC3E}">
        <p14:creationId xmlns:p14="http://schemas.microsoft.com/office/powerpoint/2010/main" val="3630548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235A367-E93F-464F-8313-F46467DF1F6F}"/>
              </a:ext>
            </a:extLst>
          </p:cNvPr>
          <p:cNvSpPr>
            <a:spLocks noGrp="1"/>
          </p:cNvSpPr>
          <p:nvPr>
            <p:ph type="dt" sz="half" idx="10"/>
          </p:nvPr>
        </p:nvSpPr>
        <p:spPr/>
        <p:txBody>
          <a:bodyPr/>
          <a:lstStyle/>
          <a:p>
            <a:fld id="{DB249738-5A7A-4BD9-B522-829D0E8A6DE5}" type="datetimeFigureOut">
              <a:rPr lang="zh-CN" altLang="en-US" smtClean="0"/>
              <a:t>2022/2/23</a:t>
            </a:fld>
            <a:endParaRPr lang="zh-CN" altLang="en-US"/>
          </a:p>
        </p:txBody>
      </p:sp>
      <p:sp>
        <p:nvSpPr>
          <p:cNvPr id="3" name="页脚占位符 2">
            <a:extLst>
              <a:ext uri="{FF2B5EF4-FFF2-40B4-BE49-F238E27FC236}">
                <a16:creationId xmlns:a16="http://schemas.microsoft.com/office/drawing/2014/main" id="{E6873E10-1472-4757-B830-D0187821EA6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1A48282-D027-419E-A44E-CFF75D5CF738}"/>
              </a:ext>
            </a:extLst>
          </p:cNvPr>
          <p:cNvSpPr>
            <a:spLocks noGrp="1"/>
          </p:cNvSpPr>
          <p:nvPr>
            <p:ph type="sldNum" sz="quarter" idx="12"/>
          </p:nvPr>
        </p:nvSpPr>
        <p:spPr/>
        <p:txBody>
          <a:bodyPr/>
          <a:lstStyle/>
          <a:p>
            <a:fld id="{A8446A27-5A05-4EC2-AA59-E4ABF874C2F8}" type="slidenum">
              <a:rPr lang="zh-CN" altLang="en-US" smtClean="0"/>
              <a:t>‹#›</a:t>
            </a:fld>
            <a:endParaRPr lang="zh-CN" altLang="en-US"/>
          </a:p>
        </p:txBody>
      </p:sp>
    </p:spTree>
    <p:extLst>
      <p:ext uri="{BB962C8B-B14F-4D97-AF65-F5344CB8AC3E}">
        <p14:creationId xmlns:p14="http://schemas.microsoft.com/office/powerpoint/2010/main" val="3231090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FCDB52-7764-4437-8F6E-CCD8D0E2949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FB4EC60-4452-4F00-9481-6475A3341C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D23141D-812C-431A-BF67-30B1B4BEFB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31E7AF3-CE59-44F5-9619-E2913DFBD30D}"/>
              </a:ext>
            </a:extLst>
          </p:cNvPr>
          <p:cNvSpPr>
            <a:spLocks noGrp="1"/>
          </p:cNvSpPr>
          <p:nvPr>
            <p:ph type="dt" sz="half" idx="10"/>
          </p:nvPr>
        </p:nvSpPr>
        <p:spPr/>
        <p:txBody>
          <a:bodyPr/>
          <a:lstStyle/>
          <a:p>
            <a:fld id="{DB249738-5A7A-4BD9-B522-829D0E8A6DE5}" type="datetimeFigureOut">
              <a:rPr lang="zh-CN" altLang="en-US" smtClean="0"/>
              <a:t>2022/2/23</a:t>
            </a:fld>
            <a:endParaRPr lang="zh-CN" altLang="en-US"/>
          </a:p>
        </p:txBody>
      </p:sp>
      <p:sp>
        <p:nvSpPr>
          <p:cNvPr id="6" name="页脚占位符 5">
            <a:extLst>
              <a:ext uri="{FF2B5EF4-FFF2-40B4-BE49-F238E27FC236}">
                <a16:creationId xmlns:a16="http://schemas.microsoft.com/office/drawing/2014/main" id="{FDF59504-97FF-4467-8772-32161EA370D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E48419D-F8BD-4B7E-92FF-58FC37047B0C}"/>
              </a:ext>
            </a:extLst>
          </p:cNvPr>
          <p:cNvSpPr>
            <a:spLocks noGrp="1"/>
          </p:cNvSpPr>
          <p:nvPr>
            <p:ph type="sldNum" sz="quarter" idx="12"/>
          </p:nvPr>
        </p:nvSpPr>
        <p:spPr/>
        <p:txBody>
          <a:bodyPr/>
          <a:lstStyle/>
          <a:p>
            <a:fld id="{A8446A27-5A05-4EC2-AA59-E4ABF874C2F8}" type="slidenum">
              <a:rPr lang="zh-CN" altLang="en-US" smtClean="0"/>
              <a:t>‹#›</a:t>
            </a:fld>
            <a:endParaRPr lang="zh-CN" altLang="en-US"/>
          </a:p>
        </p:txBody>
      </p:sp>
    </p:spTree>
    <p:extLst>
      <p:ext uri="{BB962C8B-B14F-4D97-AF65-F5344CB8AC3E}">
        <p14:creationId xmlns:p14="http://schemas.microsoft.com/office/powerpoint/2010/main" val="2667429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69D512-9E37-40D1-A8E6-6A6884E2211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12479FA-23E5-49FE-9321-48699963B8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11A604E-D146-45A9-B635-29D0FDB687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6AF18B-FFD7-4AED-BF79-CC97F3A4E9C7}"/>
              </a:ext>
            </a:extLst>
          </p:cNvPr>
          <p:cNvSpPr>
            <a:spLocks noGrp="1"/>
          </p:cNvSpPr>
          <p:nvPr>
            <p:ph type="dt" sz="half" idx="10"/>
          </p:nvPr>
        </p:nvSpPr>
        <p:spPr/>
        <p:txBody>
          <a:bodyPr/>
          <a:lstStyle/>
          <a:p>
            <a:fld id="{DB249738-5A7A-4BD9-B522-829D0E8A6DE5}" type="datetimeFigureOut">
              <a:rPr lang="zh-CN" altLang="en-US" smtClean="0"/>
              <a:t>2022/2/23</a:t>
            </a:fld>
            <a:endParaRPr lang="zh-CN" altLang="en-US"/>
          </a:p>
        </p:txBody>
      </p:sp>
      <p:sp>
        <p:nvSpPr>
          <p:cNvPr id="6" name="页脚占位符 5">
            <a:extLst>
              <a:ext uri="{FF2B5EF4-FFF2-40B4-BE49-F238E27FC236}">
                <a16:creationId xmlns:a16="http://schemas.microsoft.com/office/drawing/2014/main" id="{28728A20-4BA2-43FD-B831-FA6F8197C83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2B4051B-26A0-471E-A1FE-CA51E2408DB4}"/>
              </a:ext>
            </a:extLst>
          </p:cNvPr>
          <p:cNvSpPr>
            <a:spLocks noGrp="1"/>
          </p:cNvSpPr>
          <p:nvPr>
            <p:ph type="sldNum" sz="quarter" idx="12"/>
          </p:nvPr>
        </p:nvSpPr>
        <p:spPr/>
        <p:txBody>
          <a:bodyPr/>
          <a:lstStyle/>
          <a:p>
            <a:fld id="{A8446A27-5A05-4EC2-AA59-E4ABF874C2F8}" type="slidenum">
              <a:rPr lang="zh-CN" altLang="en-US" smtClean="0"/>
              <a:t>‹#›</a:t>
            </a:fld>
            <a:endParaRPr lang="zh-CN" altLang="en-US"/>
          </a:p>
        </p:txBody>
      </p:sp>
    </p:spTree>
    <p:extLst>
      <p:ext uri="{BB962C8B-B14F-4D97-AF65-F5344CB8AC3E}">
        <p14:creationId xmlns:p14="http://schemas.microsoft.com/office/powerpoint/2010/main" val="3448267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A86F98F-3898-4F0F-82BF-FEB0E214ED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0A408F7-F2A6-4BC8-98B0-02E6C1E530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BEB062-3A98-4F21-B189-78B1ABDEF8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249738-5A7A-4BD9-B522-829D0E8A6DE5}" type="datetimeFigureOut">
              <a:rPr lang="zh-CN" altLang="en-US" smtClean="0"/>
              <a:t>2022/2/23</a:t>
            </a:fld>
            <a:endParaRPr lang="zh-CN" altLang="en-US"/>
          </a:p>
        </p:txBody>
      </p:sp>
      <p:sp>
        <p:nvSpPr>
          <p:cNvPr id="5" name="页脚占位符 4">
            <a:extLst>
              <a:ext uri="{FF2B5EF4-FFF2-40B4-BE49-F238E27FC236}">
                <a16:creationId xmlns:a16="http://schemas.microsoft.com/office/drawing/2014/main" id="{3C9014E5-DFA8-4075-A86E-441C78E66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CD9160F-C1E6-467C-925F-6CE3BEDE96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446A27-5A05-4EC2-AA59-E4ABF874C2F8}" type="slidenum">
              <a:rPr lang="zh-CN" altLang="en-US" smtClean="0"/>
              <a:t>‹#›</a:t>
            </a:fld>
            <a:endParaRPr lang="zh-CN" altLang="en-US"/>
          </a:p>
        </p:txBody>
      </p:sp>
    </p:spTree>
    <p:extLst>
      <p:ext uri="{BB962C8B-B14F-4D97-AF65-F5344CB8AC3E}">
        <p14:creationId xmlns:p14="http://schemas.microsoft.com/office/powerpoint/2010/main" val="973649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10" Type="http://schemas.openxmlformats.org/officeDocument/2006/relationships/image" Target="../media/image33.png"/><Relationship Id="rId4" Type="http://schemas.microsoft.com/office/2007/relationships/hdphoto" Target="../media/hdphoto1.wdp"/><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png"/><Relationship Id="rId7"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7.png"/><Relationship Id="rId5" Type="http://schemas.microsoft.com/office/2007/relationships/hdphoto" Target="../media/hdphoto2.wdp"/><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42.png"/><Relationship Id="rId5" Type="http://schemas.openxmlformats.org/officeDocument/2006/relationships/image" Target="../media/image2.png"/><Relationship Id="rId10" Type="http://schemas.openxmlformats.org/officeDocument/2006/relationships/image" Target="../media/image41.png"/><Relationship Id="rId4" Type="http://schemas.microsoft.com/office/2007/relationships/hdphoto" Target="../media/hdphoto1.wdp"/><Relationship Id="rId9"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4.png"/><Relationship Id="rId5" Type="http://schemas.microsoft.com/office/2007/relationships/hdphoto" Target="../media/hdphoto2.wdp"/><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0.png"/><Relationship Id="rId3" Type="http://schemas.openxmlformats.org/officeDocument/2006/relationships/image" Target="../media/image1.png"/><Relationship Id="rId7" Type="http://schemas.openxmlformats.org/officeDocument/2006/relationships/image" Target="../media/image45.png"/><Relationship Id="rId12"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48.png"/><Relationship Id="rId5" Type="http://schemas.openxmlformats.org/officeDocument/2006/relationships/image" Target="../media/image2.png"/><Relationship Id="rId10" Type="http://schemas.openxmlformats.org/officeDocument/2006/relationships/image" Target="../media/image30.png"/><Relationship Id="rId4" Type="http://schemas.microsoft.com/office/2007/relationships/hdphoto" Target="../media/hdphoto1.wdp"/><Relationship Id="rId9" Type="http://schemas.openxmlformats.org/officeDocument/2006/relationships/image" Target="../media/image47.png"/><Relationship Id="rId14"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1.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16.xml"/><Relationship Id="rId16" Type="http://schemas.openxmlformats.org/officeDocument/2006/relationships/image" Target="../media/image62.png"/><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57.png"/><Relationship Id="rId5" Type="http://schemas.openxmlformats.org/officeDocument/2006/relationships/image" Target="../media/image2.png"/><Relationship Id="rId15" Type="http://schemas.openxmlformats.org/officeDocument/2006/relationships/image" Target="../media/image61.png"/><Relationship Id="rId10" Type="http://schemas.openxmlformats.org/officeDocument/2006/relationships/image" Target="../media/image56.png"/><Relationship Id="rId4" Type="http://schemas.microsoft.com/office/2007/relationships/hdphoto" Target="../media/hdphoto1.wdp"/><Relationship Id="rId9" Type="http://schemas.openxmlformats.org/officeDocument/2006/relationships/image" Target="../media/image55.png"/><Relationship Id="rId14" Type="http://schemas.openxmlformats.org/officeDocument/2006/relationships/image" Target="../media/image60.png"/></Relationships>
</file>

<file path=ppt/slides/_rels/slide1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1.png"/><Relationship Id="rId7"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10" Type="http://schemas.openxmlformats.org/officeDocument/2006/relationships/image" Target="../media/image66.png"/><Relationship Id="rId4" Type="http://schemas.microsoft.com/office/2007/relationships/hdphoto" Target="../media/hdphoto1.wdp"/><Relationship Id="rId9" Type="http://schemas.openxmlformats.org/officeDocument/2006/relationships/image" Target="../media/image65.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1.png"/><Relationship Id="rId7"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71.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73.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1.png"/><Relationship Id="rId7"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75.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1.png"/><Relationship Id="rId7" Type="http://schemas.openxmlformats.org/officeDocument/2006/relationships/image" Target="../media/image83.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5.png"/><Relationship Id="rId5" Type="http://schemas.microsoft.com/office/2007/relationships/hdphoto" Target="../media/hdphoto2.wdp"/><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3" Type="http://schemas.microsoft.com/office/2007/relationships/hdphoto" Target="../media/hdphoto1.wdp"/><Relationship Id="rId7" Type="http://schemas.openxmlformats.org/officeDocument/2006/relationships/image" Target="../media/image87.png"/><Relationship Id="rId12" Type="http://schemas.openxmlformats.org/officeDocument/2006/relationships/image" Target="../media/image9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6.png"/><Relationship Id="rId11" Type="http://schemas.openxmlformats.org/officeDocument/2006/relationships/image" Target="../media/image91.png"/><Relationship Id="rId5" Type="http://schemas.microsoft.com/office/2007/relationships/hdphoto" Target="../media/hdphoto2.wdp"/><Relationship Id="rId10" Type="http://schemas.openxmlformats.org/officeDocument/2006/relationships/image" Target="../media/image90.png"/><Relationship Id="rId4" Type="http://schemas.openxmlformats.org/officeDocument/2006/relationships/image" Target="../media/image2.png"/><Relationship Id="rId9" Type="http://schemas.openxmlformats.org/officeDocument/2006/relationships/image" Target="../media/image89.png"/></Relationships>
</file>

<file path=ppt/slides/_rels/slide28.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png"/><Relationship Id="rId3" Type="http://schemas.openxmlformats.org/officeDocument/2006/relationships/image" Target="../media/image1.png"/><Relationship Id="rId7" Type="http://schemas.openxmlformats.org/officeDocument/2006/relationships/image" Target="../media/image94.png"/><Relationship Id="rId12" Type="http://schemas.openxmlformats.org/officeDocument/2006/relationships/image" Target="../media/image99.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98.png"/><Relationship Id="rId5" Type="http://schemas.openxmlformats.org/officeDocument/2006/relationships/image" Target="../media/image2.png"/><Relationship Id="rId10" Type="http://schemas.openxmlformats.org/officeDocument/2006/relationships/image" Target="../media/image97.png"/><Relationship Id="rId4" Type="http://schemas.microsoft.com/office/2007/relationships/hdphoto" Target="../media/hdphoto1.wdp"/><Relationship Id="rId9" Type="http://schemas.openxmlformats.org/officeDocument/2006/relationships/image" Target="../media/image96.png"/></Relationships>
</file>

<file path=ppt/slides/_rels/slide29.xml.rels><?xml version="1.0" encoding="UTF-8" standalone="yes"?>
<Relationships xmlns="http://schemas.openxmlformats.org/package/2006/relationships"><Relationship Id="rId8" Type="http://schemas.openxmlformats.org/officeDocument/2006/relationships/image" Target="../media/image103.png"/><Relationship Id="rId3" Type="http://schemas.microsoft.com/office/2007/relationships/hdphoto" Target="../media/hdphoto1.wdp"/><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1.png"/><Relationship Id="rId11" Type="http://schemas.openxmlformats.org/officeDocument/2006/relationships/image" Target="../media/image106.png"/><Relationship Id="rId5" Type="http://schemas.microsoft.com/office/2007/relationships/hdphoto" Target="../media/hdphoto2.wdp"/><Relationship Id="rId10" Type="http://schemas.openxmlformats.org/officeDocument/2006/relationships/image" Target="../media/image105.png"/><Relationship Id="rId4" Type="http://schemas.openxmlformats.org/officeDocument/2006/relationships/image" Target="../media/image2.png"/><Relationship Id="rId9" Type="http://schemas.openxmlformats.org/officeDocument/2006/relationships/image" Target="../media/image104.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3" Type="http://schemas.openxmlformats.org/officeDocument/2006/relationships/image" Target="../media/image1.png"/><Relationship Id="rId7" Type="http://schemas.openxmlformats.org/officeDocument/2006/relationships/image" Target="../media/image108.png"/><Relationship Id="rId12" Type="http://schemas.openxmlformats.org/officeDocument/2006/relationships/image" Target="../media/image113.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112.png"/><Relationship Id="rId5" Type="http://schemas.openxmlformats.org/officeDocument/2006/relationships/image" Target="../media/image2.png"/><Relationship Id="rId15" Type="http://schemas.openxmlformats.org/officeDocument/2006/relationships/image" Target="../media/image116.png"/><Relationship Id="rId10" Type="http://schemas.openxmlformats.org/officeDocument/2006/relationships/image" Target="../media/image111.png"/><Relationship Id="rId4" Type="http://schemas.microsoft.com/office/2007/relationships/hdphoto" Target="../media/hdphoto1.wdp"/><Relationship Id="rId9" Type="http://schemas.openxmlformats.org/officeDocument/2006/relationships/image" Target="../media/image110.png"/><Relationship Id="rId14" Type="http://schemas.openxmlformats.org/officeDocument/2006/relationships/image" Target="../media/image115.png"/></Relationships>
</file>

<file path=ppt/slides/_rels/slide31.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png"/><Relationship Id="rId3" Type="http://schemas.openxmlformats.org/officeDocument/2006/relationships/image" Target="../media/image1.png"/><Relationship Id="rId7" Type="http://schemas.openxmlformats.org/officeDocument/2006/relationships/image" Target="../media/image117.png"/><Relationship Id="rId12" Type="http://schemas.openxmlformats.org/officeDocument/2006/relationships/image" Target="../media/image122.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121.png"/><Relationship Id="rId5" Type="http://schemas.openxmlformats.org/officeDocument/2006/relationships/image" Target="../media/image2.png"/><Relationship Id="rId10" Type="http://schemas.openxmlformats.org/officeDocument/2006/relationships/image" Target="../media/image120.png"/><Relationship Id="rId4" Type="http://schemas.microsoft.com/office/2007/relationships/hdphoto" Target="../media/hdphoto1.wdp"/><Relationship Id="rId9" Type="http://schemas.openxmlformats.org/officeDocument/2006/relationships/image" Target="../media/image119.png"/></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png"/><Relationship Id="rId7" Type="http://schemas.openxmlformats.org/officeDocument/2006/relationships/image" Target="../media/image124.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 Id="rId9" Type="http://schemas.openxmlformats.org/officeDocument/2006/relationships/image" Target="../media/image126.png"/></Relationships>
</file>

<file path=ppt/slides/_rels/slide34.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3" Type="http://schemas.openxmlformats.org/officeDocument/2006/relationships/image" Target="../media/image1.png"/><Relationship Id="rId7" Type="http://schemas.openxmlformats.org/officeDocument/2006/relationships/image" Target="../media/image127.png"/><Relationship Id="rId12" Type="http://schemas.openxmlformats.org/officeDocument/2006/relationships/image" Target="../media/image132.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131.png"/><Relationship Id="rId5" Type="http://schemas.openxmlformats.org/officeDocument/2006/relationships/image" Target="../media/image2.png"/><Relationship Id="rId10" Type="http://schemas.openxmlformats.org/officeDocument/2006/relationships/image" Target="../media/image130.png"/><Relationship Id="rId4" Type="http://schemas.microsoft.com/office/2007/relationships/hdphoto" Target="../media/hdphoto1.wdp"/><Relationship Id="rId9" Type="http://schemas.openxmlformats.org/officeDocument/2006/relationships/image" Target="../media/image129.png"/></Relationships>
</file>

<file path=ppt/slides/_rels/slide35.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png"/><Relationship Id="rId7" Type="http://schemas.openxmlformats.org/officeDocument/2006/relationships/image" Target="../media/image134.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138.png"/><Relationship Id="rId5" Type="http://schemas.openxmlformats.org/officeDocument/2006/relationships/image" Target="../media/image2.png"/><Relationship Id="rId10" Type="http://schemas.openxmlformats.org/officeDocument/2006/relationships/image" Target="../media/image137.png"/><Relationship Id="rId4" Type="http://schemas.microsoft.com/office/2007/relationships/hdphoto" Target="../media/hdphoto1.wdp"/><Relationship Id="rId9" Type="http://schemas.openxmlformats.org/officeDocument/2006/relationships/image" Target="../media/image136.png"/></Relationships>
</file>

<file path=ppt/slides/_rels/slide36.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46.png"/><Relationship Id="rId3" Type="http://schemas.microsoft.com/office/2007/relationships/hdphoto" Target="../media/hdphoto1.wdp"/><Relationship Id="rId7" Type="http://schemas.openxmlformats.org/officeDocument/2006/relationships/image" Target="../media/image140.png"/><Relationship Id="rId12" Type="http://schemas.openxmlformats.org/officeDocument/2006/relationships/image" Target="../media/image14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9.png"/><Relationship Id="rId11" Type="http://schemas.openxmlformats.org/officeDocument/2006/relationships/image" Target="../media/image144.png"/><Relationship Id="rId5" Type="http://schemas.microsoft.com/office/2007/relationships/hdphoto" Target="../media/hdphoto2.wdp"/><Relationship Id="rId15" Type="http://schemas.openxmlformats.org/officeDocument/2006/relationships/image" Target="../media/image148.png"/><Relationship Id="rId10" Type="http://schemas.openxmlformats.org/officeDocument/2006/relationships/image" Target="../media/image143.png"/><Relationship Id="rId4" Type="http://schemas.openxmlformats.org/officeDocument/2006/relationships/image" Target="../media/image2.png"/><Relationship Id="rId9" Type="http://schemas.openxmlformats.org/officeDocument/2006/relationships/image" Target="../media/image142.png"/><Relationship Id="rId14" Type="http://schemas.openxmlformats.org/officeDocument/2006/relationships/image" Target="../media/image147.png"/></Relationships>
</file>

<file path=ppt/slides/_rels/slide37.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png"/><Relationship Id="rId7" Type="http://schemas.openxmlformats.org/officeDocument/2006/relationships/image" Target="../media/image149.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153.png"/><Relationship Id="rId5" Type="http://schemas.openxmlformats.org/officeDocument/2006/relationships/image" Target="../media/image2.png"/><Relationship Id="rId10" Type="http://schemas.openxmlformats.org/officeDocument/2006/relationships/image" Target="../media/image152.png"/><Relationship Id="rId4" Type="http://schemas.microsoft.com/office/2007/relationships/hdphoto" Target="../media/hdphoto1.wdp"/><Relationship Id="rId9" Type="http://schemas.openxmlformats.org/officeDocument/2006/relationships/image" Target="../media/image151.png"/></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54.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10" Type="http://schemas.openxmlformats.org/officeDocument/2006/relationships/image" Target="../media/image10.png"/><Relationship Id="rId4" Type="http://schemas.microsoft.com/office/2007/relationships/hdphoto" Target="../media/hdphoto1.wdp"/><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15.png"/><Relationship Id="rId5" Type="http://schemas.openxmlformats.org/officeDocument/2006/relationships/image" Target="../media/image2.png"/><Relationship Id="rId10" Type="http://schemas.openxmlformats.org/officeDocument/2006/relationships/image" Target="../media/image14.png"/><Relationship Id="rId4" Type="http://schemas.microsoft.com/office/2007/relationships/hdphoto" Target="../media/hdphoto1.wdp"/><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10" Type="http://schemas.openxmlformats.org/officeDocument/2006/relationships/image" Target="../media/image23.png"/><Relationship Id="rId4" Type="http://schemas.microsoft.com/office/2007/relationships/hdphoto" Target="../media/hdphoto1.wdp"/><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10" Type="http://schemas.openxmlformats.org/officeDocument/2006/relationships/image" Target="../media/image29.png"/><Relationship Id="rId4" Type="http://schemas.microsoft.com/office/2007/relationships/hdphoto" Target="../media/hdphoto1.wdp"/><Relationship Id="rId9"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E05AD3A0-29E7-4E07-A9F3-7E1EACF0D10D}"/>
              </a:ext>
            </a:extLst>
          </p:cNvPr>
          <p:cNvSpPr txBox="1"/>
          <p:nvPr/>
        </p:nvSpPr>
        <p:spPr>
          <a:xfrm>
            <a:off x="519079" y="2256684"/>
            <a:ext cx="9583709" cy="1200329"/>
          </a:xfrm>
          <a:prstGeom prst="rect">
            <a:avLst/>
          </a:prstGeom>
          <a:noFill/>
        </p:spPr>
        <p:txBody>
          <a:bodyPr wrap="square" rtlCol="0">
            <a:spAutoFit/>
          </a:bodyPr>
          <a:lstStyle/>
          <a:p>
            <a:pPr algn="ctr"/>
            <a:r>
              <a:rPr lang="en-US" altLang="zh-CN" sz="3600" b="1" dirty="0">
                <a:solidFill>
                  <a:srgbClr val="000000"/>
                </a:solidFill>
                <a:latin typeface="NimbusRomNo9L-Medi"/>
              </a:rPr>
              <a:t>Some convex optimization methods in medical images</a:t>
            </a:r>
            <a:endParaRPr lang="zh-CN" altLang="en-US" sz="3600" b="1" dirty="0"/>
          </a:p>
        </p:txBody>
      </p:sp>
      <p:sp>
        <p:nvSpPr>
          <p:cNvPr id="4" name="文本框 3">
            <a:extLst>
              <a:ext uri="{FF2B5EF4-FFF2-40B4-BE49-F238E27FC236}">
                <a16:creationId xmlns:a16="http://schemas.microsoft.com/office/drawing/2014/main" id="{1E676ED0-15F2-4797-8695-6158765280DE}"/>
              </a:ext>
            </a:extLst>
          </p:cNvPr>
          <p:cNvSpPr txBox="1"/>
          <p:nvPr/>
        </p:nvSpPr>
        <p:spPr>
          <a:xfrm>
            <a:off x="8083401" y="3870662"/>
            <a:ext cx="2019387" cy="523220"/>
          </a:xfrm>
          <a:prstGeom prst="rect">
            <a:avLst/>
          </a:prstGeom>
          <a:noFill/>
        </p:spPr>
        <p:txBody>
          <a:bodyPr wrap="square" rtlCol="0">
            <a:spAutoFit/>
          </a:bodyPr>
          <a:lstStyle/>
          <a:p>
            <a:r>
              <a:rPr lang="zh-CN" altLang="en-US" sz="2800" b="1" dirty="0">
                <a:latin typeface="华文楷体" panose="02010600040101010101" pitchFamily="2" charset="-122"/>
                <a:ea typeface="华文楷体" panose="02010600040101010101" pitchFamily="2" charset="-122"/>
              </a:rPr>
              <a:t>陈祥</a:t>
            </a:r>
            <a:endParaRPr lang="en-US" altLang="zh-CN" sz="2800" b="1" dirty="0">
              <a:latin typeface="华文楷体" panose="02010600040101010101" pitchFamily="2" charset="-122"/>
              <a:ea typeface="华文楷体" panose="0201060004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8" name="文本框 7">
            <a:extLst>
              <a:ext uri="{FF2B5EF4-FFF2-40B4-BE49-F238E27FC236}">
                <a16:creationId xmlns:a16="http://schemas.microsoft.com/office/drawing/2014/main" id="{DF34E292-2230-46B3-B302-DDE1A238FFF5}"/>
              </a:ext>
            </a:extLst>
          </p:cNvPr>
          <p:cNvSpPr txBox="1"/>
          <p:nvPr/>
        </p:nvSpPr>
        <p:spPr>
          <a:xfrm>
            <a:off x="494836" y="353227"/>
            <a:ext cx="1434973" cy="461665"/>
          </a:xfrm>
          <a:prstGeom prst="rect">
            <a:avLst/>
          </a:prstGeom>
          <a:noFill/>
        </p:spPr>
        <p:txBody>
          <a:bodyPr wrap="square">
            <a:spAutoFit/>
          </a:bodyPr>
          <a:lstStyle/>
          <a:p>
            <a:pPr algn="l"/>
            <a:r>
              <a:rPr lang="zh-CN" altLang="en-US" sz="2400" b="1" i="0" dirty="0">
                <a:solidFill>
                  <a:srgbClr val="121212"/>
                </a:solidFill>
                <a:effectLst/>
                <a:latin typeface="-apple-system"/>
              </a:rPr>
              <a:t>罚项法</a:t>
            </a:r>
          </a:p>
        </p:txBody>
      </p:sp>
      <p:sp>
        <p:nvSpPr>
          <p:cNvPr id="10" name="文本框 9">
            <a:extLst>
              <a:ext uri="{FF2B5EF4-FFF2-40B4-BE49-F238E27FC236}">
                <a16:creationId xmlns:a16="http://schemas.microsoft.com/office/drawing/2014/main" id="{21BC3B0E-A0E7-45A4-854A-BE3F0C770549}"/>
              </a:ext>
            </a:extLst>
          </p:cNvPr>
          <p:cNvSpPr txBox="1"/>
          <p:nvPr/>
        </p:nvSpPr>
        <p:spPr>
          <a:xfrm>
            <a:off x="869641" y="940510"/>
            <a:ext cx="6096928" cy="646331"/>
          </a:xfrm>
          <a:prstGeom prst="rect">
            <a:avLst/>
          </a:prstGeom>
          <a:noFill/>
        </p:spPr>
        <p:txBody>
          <a:bodyPr wrap="square">
            <a:spAutoFit/>
          </a:bodyPr>
          <a:lstStyle/>
          <a:p>
            <a:r>
              <a:rPr lang="zh-CN" altLang="en-US" b="1" i="0" dirty="0">
                <a:solidFill>
                  <a:srgbClr val="121212"/>
                </a:solidFill>
                <a:effectLst/>
                <a:latin typeface="-apple-system"/>
              </a:rPr>
              <a:t>罚项法 </a:t>
            </a:r>
            <a:r>
              <a:rPr lang="en-US" altLang="zh-CN" b="1" i="0" dirty="0">
                <a:solidFill>
                  <a:srgbClr val="121212"/>
                </a:solidFill>
                <a:effectLst/>
                <a:latin typeface="-apple-system"/>
              </a:rPr>
              <a:t>(Penalty Method) </a:t>
            </a:r>
            <a:r>
              <a:rPr lang="zh-CN" altLang="en-US" b="1" i="0" dirty="0">
                <a:solidFill>
                  <a:srgbClr val="121212"/>
                </a:solidFill>
                <a:effectLst/>
                <a:latin typeface="-apple-system"/>
              </a:rPr>
              <a:t>的含义就是通过罚项来转换优化问题的性质</a:t>
            </a:r>
            <a:endParaRPr lang="zh-CN" altLang="en-US" b="1" dirty="0"/>
          </a:p>
        </p:txBody>
      </p:sp>
      <p:pic>
        <p:nvPicPr>
          <p:cNvPr id="5" name="图片 4">
            <a:extLst>
              <a:ext uri="{FF2B5EF4-FFF2-40B4-BE49-F238E27FC236}">
                <a16:creationId xmlns:a16="http://schemas.microsoft.com/office/drawing/2014/main" id="{2D2F3887-8239-4FD0-BE45-A6C1B356B61C}"/>
              </a:ext>
            </a:extLst>
          </p:cNvPr>
          <p:cNvPicPr>
            <a:picLocks noChangeAspect="1"/>
          </p:cNvPicPr>
          <p:nvPr/>
        </p:nvPicPr>
        <p:blipFill>
          <a:blip r:embed="rId7"/>
          <a:stretch>
            <a:fillRect/>
          </a:stretch>
        </p:blipFill>
        <p:spPr>
          <a:xfrm>
            <a:off x="1317249" y="1794004"/>
            <a:ext cx="4918516" cy="870106"/>
          </a:xfrm>
          <a:prstGeom prst="rect">
            <a:avLst/>
          </a:prstGeom>
        </p:spPr>
      </p:pic>
      <p:pic>
        <p:nvPicPr>
          <p:cNvPr id="12" name="图片 11">
            <a:extLst>
              <a:ext uri="{FF2B5EF4-FFF2-40B4-BE49-F238E27FC236}">
                <a16:creationId xmlns:a16="http://schemas.microsoft.com/office/drawing/2014/main" id="{D78E42D3-74AA-4F97-8332-E7B20AED3A84}"/>
              </a:ext>
            </a:extLst>
          </p:cNvPr>
          <p:cNvPicPr>
            <a:picLocks noChangeAspect="1"/>
          </p:cNvPicPr>
          <p:nvPr/>
        </p:nvPicPr>
        <p:blipFill>
          <a:blip r:embed="rId8"/>
          <a:stretch>
            <a:fillRect/>
          </a:stretch>
        </p:blipFill>
        <p:spPr>
          <a:xfrm>
            <a:off x="1481146" y="2871273"/>
            <a:ext cx="4590721" cy="1010398"/>
          </a:xfrm>
          <a:prstGeom prst="rect">
            <a:avLst/>
          </a:prstGeom>
        </p:spPr>
      </p:pic>
      <p:pic>
        <p:nvPicPr>
          <p:cNvPr id="16" name="图片 15">
            <a:extLst>
              <a:ext uri="{FF2B5EF4-FFF2-40B4-BE49-F238E27FC236}">
                <a16:creationId xmlns:a16="http://schemas.microsoft.com/office/drawing/2014/main" id="{2C48CB8B-95D0-4CDE-A49F-F48A650C4146}"/>
              </a:ext>
            </a:extLst>
          </p:cNvPr>
          <p:cNvPicPr>
            <a:picLocks noChangeAspect="1"/>
          </p:cNvPicPr>
          <p:nvPr/>
        </p:nvPicPr>
        <p:blipFill>
          <a:blip r:embed="rId9"/>
          <a:stretch>
            <a:fillRect/>
          </a:stretch>
        </p:blipFill>
        <p:spPr>
          <a:xfrm>
            <a:off x="6546499" y="2108049"/>
            <a:ext cx="5607286" cy="986206"/>
          </a:xfrm>
          <a:prstGeom prst="rect">
            <a:avLst/>
          </a:prstGeom>
        </p:spPr>
      </p:pic>
      <p:pic>
        <p:nvPicPr>
          <p:cNvPr id="19" name="图片 18">
            <a:extLst>
              <a:ext uri="{FF2B5EF4-FFF2-40B4-BE49-F238E27FC236}">
                <a16:creationId xmlns:a16="http://schemas.microsoft.com/office/drawing/2014/main" id="{3E39801E-9A91-457F-846A-833BB8AABB73}"/>
              </a:ext>
            </a:extLst>
          </p:cNvPr>
          <p:cNvPicPr>
            <a:picLocks noChangeAspect="1"/>
          </p:cNvPicPr>
          <p:nvPr/>
        </p:nvPicPr>
        <p:blipFill>
          <a:blip r:embed="rId10"/>
          <a:stretch>
            <a:fillRect/>
          </a:stretch>
        </p:blipFill>
        <p:spPr>
          <a:xfrm>
            <a:off x="7643481" y="3237824"/>
            <a:ext cx="3413323" cy="779693"/>
          </a:xfrm>
          <a:prstGeom prst="rect">
            <a:avLst/>
          </a:prstGeom>
        </p:spPr>
      </p:pic>
      <p:sp>
        <p:nvSpPr>
          <p:cNvPr id="13" name="文本框 12">
            <a:extLst>
              <a:ext uri="{FF2B5EF4-FFF2-40B4-BE49-F238E27FC236}">
                <a16:creationId xmlns:a16="http://schemas.microsoft.com/office/drawing/2014/main" id="{542B98B3-DDF2-493D-9262-2F422CEBF98A}"/>
              </a:ext>
            </a:extLst>
          </p:cNvPr>
          <p:cNvSpPr txBox="1"/>
          <p:nvPr/>
        </p:nvSpPr>
        <p:spPr>
          <a:xfrm>
            <a:off x="1026160" y="4173594"/>
            <a:ext cx="8026400" cy="369332"/>
          </a:xfrm>
          <a:prstGeom prst="rect">
            <a:avLst/>
          </a:prstGeom>
          <a:noFill/>
        </p:spPr>
        <p:txBody>
          <a:bodyPr wrap="square">
            <a:spAutoFit/>
          </a:bodyPr>
          <a:lstStyle/>
          <a:p>
            <a:r>
              <a:rPr lang="zh-CN" altLang="en-US" b="1" dirty="0"/>
              <a:t>就是把等式约束和不等式约束转换为二次罚项的方法，也称为二次罚项法</a:t>
            </a:r>
          </a:p>
        </p:txBody>
      </p:sp>
      <p:sp>
        <p:nvSpPr>
          <p:cNvPr id="14" name="文本框 13">
            <a:extLst>
              <a:ext uri="{FF2B5EF4-FFF2-40B4-BE49-F238E27FC236}">
                <a16:creationId xmlns:a16="http://schemas.microsoft.com/office/drawing/2014/main" id="{F21F27DA-70E0-4290-A5F8-5E2784048A60}"/>
              </a:ext>
            </a:extLst>
          </p:cNvPr>
          <p:cNvSpPr txBox="1"/>
          <p:nvPr/>
        </p:nvSpPr>
        <p:spPr>
          <a:xfrm>
            <a:off x="869725" y="4809548"/>
            <a:ext cx="8757920" cy="1200329"/>
          </a:xfrm>
          <a:prstGeom prst="rect">
            <a:avLst/>
          </a:prstGeom>
          <a:noFill/>
        </p:spPr>
        <p:txBody>
          <a:bodyPr wrap="square">
            <a:spAutoFit/>
          </a:bodyPr>
          <a:lstStyle/>
          <a:p>
            <a:r>
              <a:rPr lang="zh-CN" altLang="en-US" b="1" dirty="0"/>
              <a:t>由于这种罚函数对不满足约束的点进行惩罚，在迭代过程中点列一般处于可行域之外，因此它也被称为外点罚函数．</a:t>
            </a:r>
            <a:endParaRPr lang="en-US" altLang="zh-CN" b="1" dirty="0"/>
          </a:p>
          <a:p>
            <a:endParaRPr lang="en-US" altLang="zh-CN" b="1" dirty="0"/>
          </a:p>
          <a:p>
            <a:r>
              <a:rPr lang="zh-CN" altLang="en-US" b="1" dirty="0"/>
              <a:t>特点如下：加大惩罚项的权重，迫使其向可行域靠近，当在可行域时，与原问题同解。</a:t>
            </a:r>
            <a:endParaRPr lang="en-US" altLang="zh-CN" b="1" dirty="0"/>
          </a:p>
        </p:txBody>
      </p:sp>
    </p:spTree>
    <p:extLst>
      <p:ext uri="{BB962C8B-B14F-4D97-AF65-F5344CB8AC3E}">
        <p14:creationId xmlns:p14="http://schemas.microsoft.com/office/powerpoint/2010/main" val="712982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pic>
        <p:nvPicPr>
          <p:cNvPr id="4" name="图片 3">
            <a:extLst>
              <a:ext uri="{FF2B5EF4-FFF2-40B4-BE49-F238E27FC236}">
                <a16:creationId xmlns:a16="http://schemas.microsoft.com/office/drawing/2014/main" id="{2CC93AA6-4DA8-4555-82E2-0C09D725F830}"/>
              </a:ext>
            </a:extLst>
          </p:cNvPr>
          <p:cNvPicPr>
            <a:picLocks noChangeAspect="1"/>
          </p:cNvPicPr>
          <p:nvPr/>
        </p:nvPicPr>
        <p:blipFill>
          <a:blip r:embed="rId7"/>
          <a:stretch>
            <a:fillRect/>
          </a:stretch>
        </p:blipFill>
        <p:spPr>
          <a:xfrm>
            <a:off x="379412" y="353226"/>
            <a:ext cx="5774798" cy="2705099"/>
          </a:xfrm>
          <a:prstGeom prst="rect">
            <a:avLst/>
          </a:prstGeom>
        </p:spPr>
      </p:pic>
      <p:pic>
        <p:nvPicPr>
          <p:cNvPr id="11" name="图片 10">
            <a:extLst>
              <a:ext uri="{FF2B5EF4-FFF2-40B4-BE49-F238E27FC236}">
                <a16:creationId xmlns:a16="http://schemas.microsoft.com/office/drawing/2014/main" id="{3EA65D07-0E62-4572-B373-F63D1D6FFC65}"/>
              </a:ext>
            </a:extLst>
          </p:cNvPr>
          <p:cNvPicPr>
            <a:picLocks noChangeAspect="1"/>
          </p:cNvPicPr>
          <p:nvPr/>
        </p:nvPicPr>
        <p:blipFill>
          <a:blip r:embed="rId8"/>
          <a:stretch>
            <a:fillRect/>
          </a:stretch>
        </p:blipFill>
        <p:spPr>
          <a:xfrm>
            <a:off x="5849409" y="1292960"/>
            <a:ext cx="6195615" cy="3187599"/>
          </a:xfrm>
          <a:prstGeom prst="rect">
            <a:avLst/>
          </a:prstGeom>
        </p:spPr>
      </p:pic>
      <p:sp>
        <p:nvSpPr>
          <p:cNvPr id="8" name="文本框 7">
            <a:extLst>
              <a:ext uri="{FF2B5EF4-FFF2-40B4-BE49-F238E27FC236}">
                <a16:creationId xmlns:a16="http://schemas.microsoft.com/office/drawing/2014/main" id="{60F116AA-6E16-4CF2-92A0-0A01DF79FA75}"/>
              </a:ext>
            </a:extLst>
          </p:cNvPr>
          <p:cNvSpPr txBox="1"/>
          <p:nvPr/>
        </p:nvSpPr>
        <p:spPr>
          <a:xfrm>
            <a:off x="1084580" y="5099785"/>
            <a:ext cx="7941372" cy="646331"/>
          </a:xfrm>
          <a:prstGeom prst="rect">
            <a:avLst/>
          </a:prstGeom>
          <a:noFill/>
        </p:spPr>
        <p:txBody>
          <a:bodyPr wrap="square">
            <a:spAutoFit/>
          </a:bodyPr>
          <a:lstStyle/>
          <a:p>
            <a:r>
              <a:rPr lang="zh-CN" altLang="en-US" b="1" dirty="0"/>
              <a:t>不同罚因子取值的等高线，取值越大的时候，最优解与原问题越来越接近，但是等高线越扁平，说明在附近变化越快，求解难度变大</a:t>
            </a:r>
          </a:p>
        </p:txBody>
      </p:sp>
    </p:spTree>
    <p:extLst>
      <p:ext uri="{BB962C8B-B14F-4D97-AF65-F5344CB8AC3E}">
        <p14:creationId xmlns:p14="http://schemas.microsoft.com/office/powerpoint/2010/main" val="3930353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pic>
        <p:nvPicPr>
          <p:cNvPr id="3" name="图片 2">
            <a:extLst>
              <a:ext uri="{FF2B5EF4-FFF2-40B4-BE49-F238E27FC236}">
                <a16:creationId xmlns:a16="http://schemas.microsoft.com/office/drawing/2014/main" id="{4D3F3AE0-4CDD-47B4-9844-A13E20713881}"/>
              </a:ext>
            </a:extLst>
          </p:cNvPr>
          <p:cNvPicPr>
            <a:picLocks noChangeAspect="1"/>
          </p:cNvPicPr>
          <p:nvPr/>
        </p:nvPicPr>
        <p:blipFill>
          <a:blip r:embed="rId7"/>
          <a:stretch>
            <a:fillRect/>
          </a:stretch>
        </p:blipFill>
        <p:spPr>
          <a:xfrm>
            <a:off x="2641599" y="353227"/>
            <a:ext cx="6726605" cy="3527003"/>
          </a:xfrm>
          <a:prstGeom prst="rect">
            <a:avLst/>
          </a:prstGeom>
        </p:spPr>
      </p:pic>
      <p:sp>
        <p:nvSpPr>
          <p:cNvPr id="10" name="文本框 9">
            <a:extLst>
              <a:ext uri="{FF2B5EF4-FFF2-40B4-BE49-F238E27FC236}">
                <a16:creationId xmlns:a16="http://schemas.microsoft.com/office/drawing/2014/main" id="{43248074-EA49-4641-BDD5-49A68D16EF00}"/>
              </a:ext>
            </a:extLst>
          </p:cNvPr>
          <p:cNvSpPr txBox="1"/>
          <p:nvPr/>
        </p:nvSpPr>
        <p:spPr>
          <a:xfrm>
            <a:off x="2080710" y="4798594"/>
            <a:ext cx="8221529" cy="931646"/>
          </a:xfrm>
          <a:prstGeom prst="rect">
            <a:avLst/>
          </a:prstGeom>
          <a:noFill/>
        </p:spPr>
        <p:txBody>
          <a:bodyPr wrap="square">
            <a:spAutoFit/>
          </a:bodyPr>
          <a:lstStyle/>
          <a:p>
            <a:r>
              <a:rPr lang="zh-CN" altLang="en-US" b="1" dirty="0"/>
              <a:t>出现以上现象的原因是当罚因子过小时，不可行点处的函数下降抵消了罚函数对约束违反的惩罚．实际上所有外点罚函数法均存在这个问题，因 此 </a:t>
            </a:r>
            <a:r>
              <a:rPr lang="en-US" altLang="zh-CN" b="1" dirty="0"/>
              <a:t>σ </a:t>
            </a:r>
            <a:r>
              <a:rPr lang="zh-CN" altLang="en-US" b="1" dirty="0"/>
              <a:t>的初值选取不应该太小</a:t>
            </a:r>
          </a:p>
        </p:txBody>
      </p:sp>
    </p:spTree>
    <p:extLst>
      <p:ext uri="{BB962C8B-B14F-4D97-AF65-F5344CB8AC3E}">
        <p14:creationId xmlns:p14="http://schemas.microsoft.com/office/powerpoint/2010/main" val="4133237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pic>
        <p:nvPicPr>
          <p:cNvPr id="10" name="图片 9">
            <a:extLst>
              <a:ext uri="{FF2B5EF4-FFF2-40B4-BE49-F238E27FC236}">
                <a16:creationId xmlns:a16="http://schemas.microsoft.com/office/drawing/2014/main" id="{8EBBE534-2EB2-430C-B462-E57A5FE2328B}"/>
              </a:ext>
            </a:extLst>
          </p:cNvPr>
          <p:cNvPicPr>
            <a:picLocks noChangeAspect="1"/>
          </p:cNvPicPr>
          <p:nvPr/>
        </p:nvPicPr>
        <p:blipFill>
          <a:blip r:embed="rId6"/>
          <a:stretch>
            <a:fillRect/>
          </a:stretch>
        </p:blipFill>
        <p:spPr>
          <a:xfrm>
            <a:off x="1229446" y="549234"/>
            <a:ext cx="7406553" cy="2707905"/>
          </a:xfrm>
          <a:prstGeom prst="rect">
            <a:avLst/>
          </a:prstGeom>
        </p:spPr>
      </p:pic>
      <p:sp>
        <p:nvSpPr>
          <p:cNvPr id="7" name="文本框 6">
            <a:extLst>
              <a:ext uri="{FF2B5EF4-FFF2-40B4-BE49-F238E27FC236}">
                <a16:creationId xmlns:a16="http://schemas.microsoft.com/office/drawing/2014/main" id="{E2849B74-08CB-4C3C-8821-0ACAF060F511}"/>
              </a:ext>
            </a:extLst>
          </p:cNvPr>
          <p:cNvSpPr txBox="1"/>
          <p:nvPr/>
        </p:nvSpPr>
        <p:spPr>
          <a:xfrm>
            <a:off x="1229446" y="3600862"/>
            <a:ext cx="6096000" cy="3139321"/>
          </a:xfrm>
          <a:prstGeom prst="rect">
            <a:avLst/>
          </a:prstGeom>
          <a:noFill/>
        </p:spPr>
        <p:txBody>
          <a:bodyPr wrap="square">
            <a:spAutoFit/>
          </a:bodyPr>
          <a:lstStyle/>
          <a:p>
            <a:r>
              <a:rPr lang="zh-CN" altLang="en-US" b="1" dirty="0"/>
              <a:t>需要注意如下三点：</a:t>
            </a:r>
            <a:endParaRPr lang="en-US" altLang="zh-CN" b="1" dirty="0"/>
          </a:p>
          <a:p>
            <a:endParaRPr lang="en-US" altLang="zh-CN" b="1" dirty="0"/>
          </a:p>
          <a:p>
            <a:r>
              <a:rPr lang="zh-CN" altLang="en-US" b="1" dirty="0"/>
              <a:t>第一，对</a:t>
            </a:r>
            <a:r>
              <a:rPr lang="en-US" altLang="zh-CN" b="1" dirty="0"/>
              <a:t>σ</a:t>
            </a:r>
            <a:r>
              <a:rPr lang="zh-CN" altLang="en-US" b="1" dirty="0"/>
              <a:t>的 选取需要非常小心，若</a:t>
            </a:r>
            <a:r>
              <a:rPr lang="en-US" altLang="zh-CN" b="1" dirty="0"/>
              <a:t>σ</a:t>
            </a:r>
            <a:r>
              <a:rPr lang="zh-CN" altLang="en-US" b="1" dirty="0"/>
              <a:t>增长太快，则子问题不易求解．若增长太慢，则算法需要的外迭代数会增多．若当前子问题收敛很快，可以在下一步选取较大的 </a:t>
            </a:r>
            <a:r>
              <a:rPr lang="en-US" altLang="zh-CN" b="1" dirty="0"/>
              <a:t>σ</a:t>
            </a:r>
            <a:r>
              <a:rPr lang="zh-CN" altLang="en-US" b="1" dirty="0"/>
              <a:t>，否则就不宜过分增大 </a:t>
            </a:r>
            <a:r>
              <a:rPr lang="en-US" altLang="zh-CN" b="1" dirty="0"/>
              <a:t>σ</a:t>
            </a:r>
            <a:r>
              <a:rPr lang="zh-CN" altLang="en-US" b="1" dirty="0"/>
              <a:t>．</a:t>
            </a:r>
            <a:endParaRPr lang="en-US" altLang="zh-CN" b="1" dirty="0"/>
          </a:p>
          <a:p>
            <a:r>
              <a:rPr lang="zh-CN" altLang="en-US" b="1" dirty="0"/>
              <a:t>第二，罚函数在</a:t>
            </a:r>
            <a:r>
              <a:rPr lang="en-US" altLang="zh-CN" b="1" dirty="0"/>
              <a:t>σ</a:t>
            </a:r>
            <a:r>
              <a:rPr lang="zh-CN" altLang="en-US" b="1" dirty="0"/>
              <a:t>较小时可能无界，此时迭代就会发散．当求解子问题时，一旦检测到迭代点发散就应该立即终止迭代并增大</a:t>
            </a:r>
            <a:r>
              <a:rPr lang="en-US" altLang="zh-CN" b="1" dirty="0"/>
              <a:t>σ </a:t>
            </a:r>
            <a:r>
              <a:rPr lang="zh-CN" altLang="en-US" b="1" dirty="0"/>
              <a:t>．</a:t>
            </a:r>
            <a:endParaRPr lang="en-US" altLang="zh-CN" b="1" dirty="0"/>
          </a:p>
          <a:p>
            <a:r>
              <a:rPr lang="zh-CN" altLang="en-US" b="1" dirty="0"/>
              <a:t>第三，子问题求解的精度必须足够精确，为保证收敛，子问题求解误差需要趋于零．</a:t>
            </a:r>
          </a:p>
        </p:txBody>
      </p:sp>
    </p:spTree>
    <p:extLst>
      <p:ext uri="{BB962C8B-B14F-4D97-AF65-F5344CB8AC3E}">
        <p14:creationId xmlns:p14="http://schemas.microsoft.com/office/powerpoint/2010/main" val="545994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pic>
        <p:nvPicPr>
          <p:cNvPr id="3" name="图片 2">
            <a:extLst>
              <a:ext uri="{FF2B5EF4-FFF2-40B4-BE49-F238E27FC236}">
                <a16:creationId xmlns:a16="http://schemas.microsoft.com/office/drawing/2014/main" id="{37DE24DF-307D-4B3C-B476-7C3D8BDA0C2E}"/>
              </a:ext>
            </a:extLst>
          </p:cNvPr>
          <p:cNvPicPr>
            <a:picLocks noChangeAspect="1"/>
          </p:cNvPicPr>
          <p:nvPr/>
        </p:nvPicPr>
        <p:blipFill>
          <a:blip r:embed="rId7"/>
          <a:stretch>
            <a:fillRect/>
          </a:stretch>
        </p:blipFill>
        <p:spPr>
          <a:xfrm>
            <a:off x="1881284" y="3133280"/>
            <a:ext cx="1958182" cy="985843"/>
          </a:xfrm>
          <a:prstGeom prst="rect">
            <a:avLst/>
          </a:prstGeom>
        </p:spPr>
      </p:pic>
      <p:pic>
        <p:nvPicPr>
          <p:cNvPr id="7" name="图片 6">
            <a:extLst>
              <a:ext uri="{FF2B5EF4-FFF2-40B4-BE49-F238E27FC236}">
                <a16:creationId xmlns:a16="http://schemas.microsoft.com/office/drawing/2014/main" id="{2A60F343-C2AD-4ADA-918C-2394FE24D2C8}"/>
              </a:ext>
            </a:extLst>
          </p:cNvPr>
          <p:cNvPicPr>
            <a:picLocks noChangeAspect="1"/>
          </p:cNvPicPr>
          <p:nvPr/>
        </p:nvPicPr>
        <p:blipFill>
          <a:blip r:embed="rId8"/>
          <a:stretch>
            <a:fillRect/>
          </a:stretch>
        </p:blipFill>
        <p:spPr>
          <a:xfrm>
            <a:off x="744585" y="4210961"/>
            <a:ext cx="4935349" cy="452407"/>
          </a:xfrm>
          <a:prstGeom prst="rect">
            <a:avLst/>
          </a:prstGeom>
        </p:spPr>
      </p:pic>
      <p:pic>
        <p:nvPicPr>
          <p:cNvPr id="11" name="图片 10">
            <a:extLst>
              <a:ext uri="{FF2B5EF4-FFF2-40B4-BE49-F238E27FC236}">
                <a16:creationId xmlns:a16="http://schemas.microsoft.com/office/drawing/2014/main" id="{B35718C6-D48D-4F70-A436-E06764439939}"/>
              </a:ext>
            </a:extLst>
          </p:cNvPr>
          <p:cNvPicPr>
            <a:picLocks noChangeAspect="1"/>
          </p:cNvPicPr>
          <p:nvPr/>
        </p:nvPicPr>
        <p:blipFill>
          <a:blip r:embed="rId9"/>
          <a:stretch>
            <a:fillRect/>
          </a:stretch>
        </p:blipFill>
        <p:spPr>
          <a:xfrm>
            <a:off x="1886507" y="4961223"/>
            <a:ext cx="2854121" cy="955305"/>
          </a:xfrm>
          <a:prstGeom prst="rect">
            <a:avLst/>
          </a:prstGeom>
        </p:spPr>
      </p:pic>
      <p:pic>
        <p:nvPicPr>
          <p:cNvPr id="13" name="图片 12">
            <a:extLst>
              <a:ext uri="{FF2B5EF4-FFF2-40B4-BE49-F238E27FC236}">
                <a16:creationId xmlns:a16="http://schemas.microsoft.com/office/drawing/2014/main" id="{C6A2F290-BE68-4700-A4A9-E6F394ED9A08}"/>
              </a:ext>
            </a:extLst>
          </p:cNvPr>
          <p:cNvPicPr>
            <a:picLocks noChangeAspect="1"/>
          </p:cNvPicPr>
          <p:nvPr/>
        </p:nvPicPr>
        <p:blipFill>
          <a:blip r:embed="rId10"/>
          <a:stretch>
            <a:fillRect/>
          </a:stretch>
        </p:blipFill>
        <p:spPr>
          <a:xfrm>
            <a:off x="1497759" y="1191431"/>
            <a:ext cx="2877606" cy="765715"/>
          </a:xfrm>
          <a:prstGeom prst="rect">
            <a:avLst/>
          </a:prstGeom>
        </p:spPr>
      </p:pic>
      <p:pic>
        <p:nvPicPr>
          <p:cNvPr id="15" name="图片 14">
            <a:extLst>
              <a:ext uri="{FF2B5EF4-FFF2-40B4-BE49-F238E27FC236}">
                <a16:creationId xmlns:a16="http://schemas.microsoft.com/office/drawing/2014/main" id="{52125D16-8F37-4869-915A-C33DAC1F2B8B}"/>
              </a:ext>
            </a:extLst>
          </p:cNvPr>
          <p:cNvPicPr>
            <a:picLocks noChangeAspect="1"/>
          </p:cNvPicPr>
          <p:nvPr/>
        </p:nvPicPr>
        <p:blipFill>
          <a:blip r:embed="rId11"/>
          <a:stretch>
            <a:fillRect/>
          </a:stretch>
        </p:blipFill>
        <p:spPr>
          <a:xfrm>
            <a:off x="537148" y="809537"/>
            <a:ext cx="1514475" cy="295275"/>
          </a:xfrm>
          <a:prstGeom prst="rect">
            <a:avLst/>
          </a:prstGeom>
        </p:spPr>
      </p:pic>
      <p:pic>
        <p:nvPicPr>
          <p:cNvPr id="17" name="图片 16">
            <a:extLst>
              <a:ext uri="{FF2B5EF4-FFF2-40B4-BE49-F238E27FC236}">
                <a16:creationId xmlns:a16="http://schemas.microsoft.com/office/drawing/2014/main" id="{1AEB25CB-7948-4A53-99C1-94FCC1E3DB6F}"/>
              </a:ext>
            </a:extLst>
          </p:cNvPr>
          <p:cNvPicPr>
            <a:picLocks noChangeAspect="1"/>
          </p:cNvPicPr>
          <p:nvPr/>
        </p:nvPicPr>
        <p:blipFill>
          <a:blip r:embed="rId12"/>
          <a:stretch>
            <a:fillRect/>
          </a:stretch>
        </p:blipFill>
        <p:spPr>
          <a:xfrm>
            <a:off x="1145875" y="2429844"/>
            <a:ext cx="3429000" cy="405581"/>
          </a:xfrm>
          <a:prstGeom prst="rect">
            <a:avLst/>
          </a:prstGeom>
        </p:spPr>
      </p:pic>
      <p:sp>
        <p:nvSpPr>
          <p:cNvPr id="12" name="文本框 11">
            <a:extLst>
              <a:ext uri="{FF2B5EF4-FFF2-40B4-BE49-F238E27FC236}">
                <a16:creationId xmlns:a16="http://schemas.microsoft.com/office/drawing/2014/main" id="{AAAADDB4-5B03-4327-A553-E2A71D1D119A}"/>
              </a:ext>
            </a:extLst>
          </p:cNvPr>
          <p:cNvSpPr txBox="1"/>
          <p:nvPr/>
        </p:nvSpPr>
        <p:spPr>
          <a:xfrm>
            <a:off x="4574875" y="1389622"/>
            <a:ext cx="908520" cy="369332"/>
          </a:xfrm>
          <a:prstGeom prst="rect">
            <a:avLst/>
          </a:prstGeom>
          <a:noFill/>
        </p:spPr>
        <p:txBody>
          <a:bodyPr wrap="square">
            <a:spAutoFit/>
          </a:bodyPr>
          <a:lstStyle/>
          <a:p>
            <a:r>
              <a:rPr lang="zh-CN" altLang="en-US" b="1" dirty="0"/>
              <a:t>（</a:t>
            </a:r>
            <a:r>
              <a:rPr lang="en-US" altLang="zh-CN" b="1" dirty="0"/>
              <a:t>1</a:t>
            </a:r>
            <a:r>
              <a:rPr lang="zh-CN" altLang="en-US" b="1" dirty="0"/>
              <a:t>）</a:t>
            </a:r>
          </a:p>
        </p:txBody>
      </p:sp>
      <p:sp>
        <p:nvSpPr>
          <p:cNvPr id="14" name="文本框 13">
            <a:extLst>
              <a:ext uri="{FF2B5EF4-FFF2-40B4-BE49-F238E27FC236}">
                <a16:creationId xmlns:a16="http://schemas.microsoft.com/office/drawing/2014/main" id="{418F1196-B837-4F91-8E6D-1AAD3E541E26}"/>
              </a:ext>
            </a:extLst>
          </p:cNvPr>
          <p:cNvSpPr txBox="1"/>
          <p:nvPr/>
        </p:nvSpPr>
        <p:spPr>
          <a:xfrm>
            <a:off x="4413652" y="3278761"/>
            <a:ext cx="1184045" cy="369332"/>
          </a:xfrm>
          <a:prstGeom prst="rect">
            <a:avLst/>
          </a:prstGeom>
          <a:noFill/>
        </p:spPr>
        <p:txBody>
          <a:bodyPr wrap="square">
            <a:spAutoFit/>
          </a:bodyPr>
          <a:lstStyle/>
          <a:p>
            <a:r>
              <a:rPr lang="zh-CN" altLang="en-US" b="1" dirty="0"/>
              <a:t>（</a:t>
            </a:r>
            <a:r>
              <a:rPr lang="en-US" altLang="zh-CN" b="1" dirty="0"/>
              <a:t>2</a:t>
            </a:r>
            <a:r>
              <a:rPr lang="zh-CN" altLang="en-US" b="1" dirty="0"/>
              <a:t>）</a:t>
            </a:r>
          </a:p>
        </p:txBody>
      </p:sp>
      <p:sp>
        <p:nvSpPr>
          <p:cNvPr id="16" name="文本框 15">
            <a:extLst>
              <a:ext uri="{FF2B5EF4-FFF2-40B4-BE49-F238E27FC236}">
                <a16:creationId xmlns:a16="http://schemas.microsoft.com/office/drawing/2014/main" id="{EA451474-98EE-408D-A8EF-14E53FC7133D}"/>
              </a:ext>
            </a:extLst>
          </p:cNvPr>
          <p:cNvSpPr txBox="1"/>
          <p:nvPr/>
        </p:nvSpPr>
        <p:spPr>
          <a:xfrm>
            <a:off x="5879444" y="1723526"/>
            <a:ext cx="6096000" cy="3139321"/>
          </a:xfrm>
          <a:prstGeom prst="rect">
            <a:avLst/>
          </a:prstGeom>
          <a:noFill/>
        </p:spPr>
        <p:txBody>
          <a:bodyPr wrap="square">
            <a:spAutoFit/>
          </a:bodyPr>
          <a:lstStyle/>
          <a:p>
            <a:r>
              <a:rPr lang="en-US" altLang="zh-CN" b="1" dirty="0"/>
              <a:t>1.</a:t>
            </a:r>
            <a:r>
              <a:rPr lang="zh-CN" altLang="en-US" b="1" dirty="0"/>
              <a:t>（</a:t>
            </a:r>
            <a:r>
              <a:rPr lang="en-US" altLang="zh-CN" b="1" dirty="0"/>
              <a:t>2</a:t>
            </a:r>
            <a:r>
              <a:rPr lang="zh-CN" altLang="en-US" b="1" dirty="0"/>
              <a:t>）</a:t>
            </a:r>
            <a:r>
              <a:rPr lang="en-US" altLang="zh-CN" b="1" dirty="0"/>
              <a:t> </a:t>
            </a:r>
            <a:r>
              <a:rPr lang="zh-CN" altLang="en-US" b="1" dirty="0"/>
              <a:t>问题的罚函数子问题 就等价于 （</a:t>
            </a:r>
            <a:r>
              <a:rPr lang="en-US" altLang="zh-CN" b="1" dirty="0"/>
              <a:t>1</a:t>
            </a:r>
            <a:r>
              <a:rPr lang="zh-CN" altLang="en-US" b="1" dirty="0"/>
              <a:t>）</a:t>
            </a:r>
            <a:r>
              <a:rPr lang="en-US" altLang="zh-CN" b="1" dirty="0"/>
              <a:t> </a:t>
            </a:r>
            <a:r>
              <a:rPr lang="zh-CN" altLang="en-US" b="1" dirty="0"/>
              <a:t>问题．</a:t>
            </a:r>
            <a:endParaRPr lang="en-US" altLang="zh-CN" b="1" dirty="0"/>
          </a:p>
          <a:p>
            <a:endParaRPr lang="en-US" altLang="zh-CN" b="1" dirty="0"/>
          </a:p>
          <a:p>
            <a:r>
              <a:rPr lang="en-US" altLang="zh-CN" b="1" dirty="0"/>
              <a:t>2.  </a:t>
            </a:r>
            <a:r>
              <a:rPr lang="zh-CN" altLang="en-US" b="1" dirty="0"/>
              <a:t>（</a:t>
            </a:r>
            <a:r>
              <a:rPr lang="en-US" altLang="zh-CN" b="1" dirty="0"/>
              <a:t>1</a:t>
            </a:r>
            <a:r>
              <a:rPr lang="zh-CN" altLang="en-US" b="1" dirty="0"/>
              <a:t>）问题 的解和 （</a:t>
            </a:r>
            <a:r>
              <a:rPr lang="en-US" altLang="zh-CN" b="1" dirty="0"/>
              <a:t>2</a:t>
            </a:r>
            <a:r>
              <a:rPr lang="zh-CN" altLang="en-US" b="1" dirty="0"/>
              <a:t>）问题的解本身不等价</a:t>
            </a:r>
            <a:endParaRPr lang="en-US" altLang="zh-CN" b="1" dirty="0"/>
          </a:p>
          <a:p>
            <a:r>
              <a:rPr lang="zh-CN" altLang="en-US" b="1" dirty="0"/>
              <a:t>当 </a:t>
            </a:r>
            <a:r>
              <a:rPr lang="en-US" altLang="zh-CN" b="1" dirty="0"/>
              <a:t>µ </a:t>
            </a:r>
            <a:r>
              <a:rPr lang="zh-CN" altLang="en-US" b="1" dirty="0"/>
              <a:t>趋于 </a:t>
            </a:r>
            <a:r>
              <a:rPr lang="en-US" altLang="zh-CN" b="1" dirty="0"/>
              <a:t>0 </a:t>
            </a:r>
            <a:r>
              <a:rPr lang="zh-CN" altLang="en-US" b="1" dirty="0"/>
              <a:t>时，即罚因子无穷大，（</a:t>
            </a:r>
            <a:r>
              <a:rPr lang="en-US" altLang="zh-CN" b="1" dirty="0"/>
              <a:t>1</a:t>
            </a:r>
            <a:r>
              <a:rPr lang="zh-CN" altLang="en-US" b="1" dirty="0"/>
              <a:t>）</a:t>
            </a:r>
            <a:r>
              <a:rPr lang="en-US" altLang="zh-CN" b="1" dirty="0"/>
              <a:t> </a:t>
            </a:r>
            <a:r>
              <a:rPr lang="zh-CN" altLang="en-US" b="1" dirty="0"/>
              <a:t>问题的解收敛到（</a:t>
            </a:r>
            <a:r>
              <a:rPr lang="en-US" altLang="zh-CN" b="1" dirty="0"/>
              <a:t>2</a:t>
            </a:r>
            <a:r>
              <a:rPr lang="zh-CN" altLang="en-US" b="1" dirty="0"/>
              <a:t>）问题的解</a:t>
            </a:r>
            <a:endParaRPr lang="en-US" altLang="zh-CN" b="1" dirty="0"/>
          </a:p>
          <a:p>
            <a:endParaRPr lang="en-US" altLang="zh-CN" b="1" dirty="0"/>
          </a:p>
          <a:p>
            <a:r>
              <a:rPr lang="en-US" altLang="zh-CN" b="1" dirty="0"/>
              <a:t>3.  </a:t>
            </a:r>
            <a:r>
              <a:rPr lang="zh-CN" altLang="en-US" b="1" dirty="0"/>
              <a:t>当 </a:t>
            </a:r>
            <a:r>
              <a:rPr lang="en-US" altLang="zh-CN" b="1" dirty="0"/>
              <a:t>µ </a:t>
            </a:r>
            <a:r>
              <a:rPr lang="zh-CN" altLang="en-US" b="1" dirty="0"/>
              <a:t>比较小时，根据之前的讨论，此时 </a:t>
            </a:r>
            <a:r>
              <a:rPr lang="en-US" altLang="zh-CN" b="1" dirty="0"/>
              <a:t>BP </a:t>
            </a:r>
            <a:r>
              <a:rPr lang="zh-CN" altLang="en-US" b="1" dirty="0"/>
              <a:t>问题罚函数 比较病态，若直接求解则收敛速度会很慢．因此如果使用罚函数的方法求解则应该罚因子不断增大到无穷，即</a:t>
            </a:r>
            <a:r>
              <a:rPr lang="en-US" altLang="zh-CN" b="1" dirty="0"/>
              <a:t>u</a:t>
            </a:r>
            <a:r>
              <a:rPr lang="zh-CN" altLang="en-US" b="1" dirty="0"/>
              <a:t>从大到小。</a:t>
            </a:r>
            <a:endParaRPr lang="en-US" altLang="zh-CN" b="1" dirty="0"/>
          </a:p>
          <a:p>
            <a:endParaRPr lang="en-US" altLang="zh-CN" b="1" dirty="0"/>
          </a:p>
        </p:txBody>
      </p:sp>
    </p:spTree>
    <p:extLst>
      <p:ext uri="{BB962C8B-B14F-4D97-AF65-F5344CB8AC3E}">
        <p14:creationId xmlns:p14="http://schemas.microsoft.com/office/powerpoint/2010/main" val="3822480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pic>
        <p:nvPicPr>
          <p:cNvPr id="4" name="图片 3">
            <a:extLst>
              <a:ext uri="{FF2B5EF4-FFF2-40B4-BE49-F238E27FC236}">
                <a16:creationId xmlns:a16="http://schemas.microsoft.com/office/drawing/2014/main" id="{E6BF458B-101F-4112-9CBA-C694542F4B2E}"/>
              </a:ext>
            </a:extLst>
          </p:cNvPr>
          <p:cNvPicPr>
            <a:picLocks noChangeAspect="1"/>
          </p:cNvPicPr>
          <p:nvPr/>
        </p:nvPicPr>
        <p:blipFill>
          <a:blip r:embed="rId6"/>
          <a:stretch>
            <a:fillRect/>
          </a:stretch>
        </p:blipFill>
        <p:spPr>
          <a:xfrm>
            <a:off x="903287" y="237929"/>
            <a:ext cx="8233495" cy="4536259"/>
          </a:xfrm>
          <a:prstGeom prst="rect">
            <a:avLst/>
          </a:prstGeom>
        </p:spPr>
      </p:pic>
      <p:sp>
        <p:nvSpPr>
          <p:cNvPr id="10" name="文本框 9">
            <a:extLst>
              <a:ext uri="{FF2B5EF4-FFF2-40B4-BE49-F238E27FC236}">
                <a16:creationId xmlns:a16="http://schemas.microsoft.com/office/drawing/2014/main" id="{A5FD01D1-5A1F-42D8-976B-574650484540}"/>
              </a:ext>
            </a:extLst>
          </p:cNvPr>
          <p:cNvSpPr txBox="1"/>
          <p:nvPr/>
        </p:nvSpPr>
        <p:spPr>
          <a:xfrm>
            <a:off x="8299109" y="2620248"/>
            <a:ext cx="4114800" cy="1200329"/>
          </a:xfrm>
          <a:prstGeom prst="rect">
            <a:avLst/>
          </a:prstGeom>
          <a:noFill/>
        </p:spPr>
        <p:txBody>
          <a:bodyPr wrap="square">
            <a:spAutoFit/>
          </a:bodyPr>
          <a:lstStyle/>
          <a:p>
            <a:r>
              <a:rPr lang="zh-CN" altLang="en-US" b="1" dirty="0"/>
              <a:t>在迭代初期，由于 </a:t>
            </a:r>
            <a:r>
              <a:rPr lang="en-US" altLang="zh-CN" b="1" dirty="0"/>
              <a:t>µ </a:t>
            </a:r>
            <a:r>
              <a:rPr lang="zh-CN" altLang="en-US" b="1" dirty="0"/>
              <a:t>较 大，即罚因子很小，说明罚项</a:t>
            </a:r>
            <a:r>
              <a:rPr lang="en-US" altLang="zh-CN" b="1" dirty="0"/>
              <a:t>Ax = b </a:t>
            </a:r>
            <a:r>
              <a:rPr lang="zh-CN" altLang="en-US" b="1" dirty="0"/>
              <a:t>可以不满足，重点优化</a:t>
            </a:r>
            <a:r>
              <a:rPr lang="en-US" altLang="zh-CN" b="1" dirty="0"/>
              <a:t>x</a:t>
            </a:r>
            <a:r>
              <a:rPr lang="zh-CN" altLang="en-US" b="1" dirty="0"/>
              <a:t>的一范数，然后随着</a:t>
            </a:r>
            <a:r>
              <a:rPr lang="en-US" altLang="zh-CN" b="1" dirty="0"/>
              <a:t>u</a:t>
            </a:r>
            <a:r>
              <a:rPr lang="zh-CN" altLang="en-US" b="1" dirty="0"/>
              <a:t>变小，罚项的惩罚越来越大。</a:t>
            </a:r>
            <a:endParaRPr lang="en-US" altLang="zh-CN" b="1" dirty="0"/>
          </a:p>
        </p:txBody>
      </p:sp>
      <p:sp>
        <p:nvSpPr>
          <p:cNvPr id="11" name="文本框 10">
            <a:extLst>
              <a:ext uri="{FF2B5EF4-FFF2-40B4-BE49-F238E27FC236}">
                <a16:creationId xmlns:a16="http://schemas.microsoft.com/office/drawing/2014/main" id="{64696C77-3E37-417B-BD3D-FD5D9D9BDB6B}"/>
              </a:ext>
            </a:extLst>
          </p:cNvPr>
          <p:cNvSpPr txBox="1"/>
          <p:nvPr/>
        </p:nvSpPr>
        <p:spPr>
          <a:xfrm>
            <a:off x="1076960" y="5354429"/>
            <a:ext cx="8300720" cy="1200329"/>
          </a:xfrm>
          <a:prstGeom prst="rect">
            <a:avLst/>
          </a:prstGeom>
          <a:noFill/>
        </p:spPr>
        <p:txBody>
          <a:bodyPr wrap="square">
            <a:spAutoFit/>
          </a:bodyPr>
          <a:lstStyle/>
          <a:p>
            <a:r>
              <a:rPr lang="zh-CN" altLang="en-US" b="1" dirty="0"/>
              <a:t>因此，为了保证罚函数的可行性，罚因子必须趋于正无穷．此时，子问题会导致条件数爆炸且等高线密集难以求解．那么，是否可以通过对二次罚函数进行某种修正，使得对有限的罚因子，得到的逼近最优解也是可行的？即</a:t>
            </a:r>
            <a:r>
              <a:rPr lang="en-US" altLang="zh-CN" b="1" dirty="0"/>
              <a:t>——</a:t>
            </a:r>
            <a:r>
              <a:rPr lang="zh-CN" altLang="en-US" b="1" dirty="0"/>
              <a:t>增广拉格朗日函数法</a:t>
            </a:r>
          </a:p>
        </p:txBody>
      </p:sp>
    </p:spTree>
    <p:extLst>
      <p:ext uri="{BB962C8B-B14F-4D97-AF65-F5344CB8AC3E}">
        <p14:creationId xmlns:p14="http://schemas.microsoft.com/office/powerpoint/2010/main" val="39590638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8" name="文本框 7">
            <a:extLst>
              <a:ext uri="{FF2B5EF4-FFF2-40B4-BE49-F238E27FC236}">
                <a16:creationId xmlns:a16="http://schemas.microsoft.com/office/drawing/2014/main" id="{DF34E292-2230-46B3-B302-DDE1A238FFF5}"/>
              </a:ext>
            </a:extLst>
          </p:cNvPr>
          <p:cNvSpPr txBox="1"/>
          <p:nvPr/>
        </p:nvSpPr>
        <p:spPr>
          <a:xfrm>
            <a:off x="494836" y="353227"/>
            <a:ext cx="6096928" cy="369332"/>
          </a:xfrm>
          <a:prstGeom prst="rect">
            <a:avLst/>
          </a:prstGeom>
          <a:noFill/>
        </p:spPr>
        <p:txBody>
          <a:bodyPr wrap="square">
            <a:spAutoFit/>
          </a:bodyPr>
          <a:lstStyle/>
          <a:p>
            <a:pPr algn="l"/>
            <a:r>
              <a:rPr lang="zh-CN" altLang="en-US" b="1" i="0" dirty="0">
                <a:solidFill>
                  <a:srgbClr val="121212"/>
                </a:solidFill>
                <a:effectLst/>
                <a:latin typeface="-apple-system"/>
              </a:rPr>
              <a:t>增广拉格朗日方法（</a:t>
            </a:r>
            <a:r>
              <a:rPr lang="en-US" altLang="zh-CN" b="1" i="0" dirty="0">
                <a:solidFill>
                  <a:srgbClr val="121212"/>
                </a:solidFill>
                <a:effectLst/>
                <a:latin typeface="-apple-system"/>
              </a:rPr>
              <a:t>ALM</a:t>
            </a:r>
            <a:r>
              <a:rPr lang="zh-CN" altLang="en-US" b="1" i="0" dirty="0">
                <a:solidFill>
                  <a:srgbClr val="121212"/>
                </a:solidFill>
                <a:effectLst/>
                <a:latin typeface="-apple-system"/>
              </a:rPr>
              <a:t>）</a:t>
            </a:r>
          </a:p>
        </p:txBody>
      </p:sp>
      <p:sp>
        <p:nvSpPr>
          <p:cNvPr id="13" name="文本框 12">
            <a:extLst>
              <a:ext uri="{FF2B5EF4-FFF2-40B4-BE49-F238E27FC236}">
                <a16:creationId xmlns:a16="http://schemas.microsoft.com/office/drawing/2014/main" id="{77371509-7461-4E05-B786-55114298FF7E}"/>
              </a:ext>
            </a:extLst>
          </p:cNvPr>
          <p:cNvSpPr txBox="1"/>
          <p:nvPr/>
        </p:nvSpPr>
        <p:spPr>
          <a:xfrm>
            <a:off x="5836457" y="1361251"/>
            <a:ext cx="6095114" cy="646331"/>
          </a:xfrm>
          <a:prstGeom prst="rect">
            <a:avLst/>
          </a:prstGeom>
          <a:noFill/>
        </p:spPr>
        <p:txBody>
          <a:bodyPr wrap="square">
            <a:spAutoFit/>
          </a:bodyPr>
          <a:lstStyle/>
          <a:p>
            <a:r>
              <a:rPr lang="zh-CN" altLang="en-US" sz="1800" b="1" i="0" dirty="0">
                <a:solidFill>
                  <a:srgbClr val="121212"/>
                </a:solidFill>
                <a:effectLst/>
                <a:latin typeface="-apple-system"/>
              </a:rPr>
              <a:t>和之前的罚项法不同的地方在于，它是针对函数对应的拉格朗日函数添加罚项，而不是针对目标函数本身。</a:t>
            </a:r>
            <a:endParaRPr lang="zh-CN" altLang="en-US" dirty="0"/>
          </a:p>
        </p:txBody>
      </p:sp>
      <p:sp>
        <p:nvSpPr>
          <p:cNvPr id="14" name="文本框 13">
            <a:extLst>
              <a:ext uri="{FF2B5EF4-FFF2-40B4-BE49-F238E27FC236}">
                <a16:creationId xmlns:a16="http://schemas.microsoft.com/office/drawing/2014/main" id="{A836BDAF-35CB-4AA1-8588-886DE1A2C6AE}"/>
              </a:ext>
            </a:extLst>
          </p:cNvPr>
          <p:cNvSpPr txBox="1"/>
          <p:nvPr/>
        </p:nvSpPr>
        <p:spPr>
          <a:xfrm>
            <a:off x="6403743" y="2007582"/>
            <a:ext cx="4035657" cy="369332"/>
          </a:xfrm>
          <a:prstGeom prst="rect">
            <a:avLst/>
          </a:prstGeom>
          <a:noFill/>
        </p:spPr>
        <p:txBody>
          <a:bodyPr wrap="square">
            <a:spAutoFit/>
          </a:bodyPr>
          <a:lstStyle/>
          <a:p>
            <a:r>
              <a:rPr lang="zh-CN" altLang="en-US" b="1" dirty="0"/>
              <a:t>增广拉格朗日函数是罚函数的一种</a:t>
            </a:r>
          </a:p>
        </p:txBody>
      </p:sp>
      <p:pic>
        <p:nvPicPr>
          <p:cNvPr id="4" name="图片 3">
            <a:extLst>
              <a:ext uri="{FF2B5EF4-FFF2-40B4-BE49-F238E27FC236}">
                <a16:creationId xmlns:a16="http://schemas.microsoft.com/office/drawing/2014/main" id="{CD5C9BB2-6C77-4EFE-B815-AD02E9DBEDFE}"/>
              </a:ext>
            </a:extLst>
          </p:cNvPr>
          <p:cNvPicPr>
            <a:picLocks noChangeAspect="1"/>
          </p:cNvPicPr>
          <p:nvPr/>
        </p:nvPicPr>
        <p:blipFill>
          <a:blip r:embed="rId7"/>
          <a:stretch>
            <a:fillRect/>
          </a:stretch>
        </p:blipFill>
        <p:spPr>
          <a:xfrm>
            <a:off x="260430" y="1228770"/>
            <a:ext cx="5576028" cy="694046"/>
          </a:xfrm>
          <a:prstGeom prst="rect">
            <a:avLst/>
          </a:prstGeom>
        </p:spPr>
      </p:pic>
      <p:pic>
        <p:nvPicPr>
          <p:cNvPr id="7" name="图片 6">
            <a:extLst>
              <a:ext uri="{FF2B5EF4-FFF2-40B4-BE49-F238E27FC236}">
                <a16:creationId xmlns:a16="http://schemas.microsoft.com/office/drawing/2014/main" id="{F764C9C5-3814-40CD-A675-A69884F1C6BC}"/>
              </a:ext>
            </a:extLst>
          </p:cNvPr>
          <p:cNvPicPr>
            <a:picLocks noChangeAspect="1"/>
          </p:cNvPicPr>
          <p:nvPr/>
        </p:nvPicPr>
        <p:blipFill>
          <a:blip r:embed="rId8"/>
          <a:stretch>
            <a:fillRect/>
          </a:stretch>
        </p:blipFill>
        <p:spPr>
          <a:xfrm>
            <a:off x="1250124" y="865692"/>
            <a:ext cx="2114550" cy="352425"/>
          </a:xfrm>
          <a:prstGeom prst="rect">
            <a:avLst/>
          </a:prstGeom>
        </p:spPr>
      </p:pic>
      <p:pic>
        <p:nvPicPr>
          <p:cNvPr id="12" name="图片 11">
            <a:extLst>
              <a:ext uri="{FF2B5EF4-FFF2-40B4-BE49-F238E27FC236}">
                <a16:creationId xmlns:a16="http://schemas.microsoft.com/office/drawing/2014/main" id="{C3D58C8F-BEE7-439B-B602-65A5DCAC1167}"/>
              </a:ext>
            </a:extLst>
          </p:cNvPr>
          <p:cNvPicPr>
            <a:picLocks noChangeAspect="1"/>
          </p:cNvPicPr>
          <p:nvPr/>
        </p:nvPicPr>
        <p:blipFill>
          <a:blip r:embed="rId9"/>
          <a:stretch>
            <a:fillRect/>
          </a:stretch>
        </p:blipFill>
        <p:spPr>
          <a:xfrm>
            <a:off x="-14161" y="3553288"/>
            <a:ext cx="8258175" cy="800100"/>
          </a:xfrm>
          <a:prstGeom prst="rect">
            <a:avLst/>
          </a:prstGeom>
        </p:spPr>
      </p:pic>
      <p:pic>
        <p:nvPicPr>
          <p:cNvPr id="20" name="图片 19">
            <a:extLst>
              <a:ext uri="{FF2B5EF4-FFF2-40B4-BE49-F238E27FC236}">
                <a16:creationId xmlns:a16="http://schemas.microsoft.com/office/drawing/2014/main" id="{C1D66F31-8022-411E-883C-02B327BCD880}"/>
              </a:ext>
            </a:extLst>
          </p:cNvPr>
          <p:cNvPicPr>
            <a:picLocks noChangeAspect="1"/>
          </p:cNvPicPr>
          <p:nvPr/>
        </p:nvPicPr>
        <p:blipFill>
          <a:blip r:embed="rId10"/>
          <a:stretch>
            <a:fillRect/>
          </a:stretch>
        </p:blipFill>
        <p:spPr>
          <a:xfrm>
            <a:off x="7507651" y="2540316"/>
            <a:ext cx="4411185" cy="780357"/>
          </a:xfrm>
          <a:prstGeom prst="rect">
            <a:avLst/>
          </a:prstGeom>
        </p:spPr>
      </p:pic>
      <p:pic>
        <p:nvPicPr>
          <p:cNvPr id="23" name="图片 22">
            <a:extLst>
              <a:ext uri="{FF2B5EF4-FFF2-40B4-BE49-F238E27FC236}">
                <a16:creationId xmlns:a16="http://schemas.microsoft.com/office/drawing/2014/main" id="{37DE1061-1085-4CED-9005-87D15CD1E3DA}"/>
              </a:ext>
            </a:extLst>
          </p:cNvPr>
          <p:cNvPicPr>
            <a:picLocks noChangeAspect="1"/>
          </p:cNvPicPr>
          <p:nvPr/>
        </p:nvPicPr>
        <p:blipFill>
          <a:blip r:embed="rId11"/>
          <a:stretch>
            <a:fillRect/>
          </a:stretch>
        </p:blipFill>
        <p:spPr>
          <a:xfrm>
            <a:off x="8257117" y="4431848"/>
            <a:ext cx="3248025" cy="790575"/>
          </a:xfrm>
          <a:prstGeom prst="rect">
            <a:avLst/>
          </a:prstGeom>
        </p:spPr>
      </p:pic>
      <p:pic>
        <p:nvPicPr>
          <p:cNvPr id="27" name="图片 26">
            <a:extLst>
              <a:ext uri="{FF2B5EF4-FFF2-40B4-BE49-F238E27FC236}">
                <a16:creationId xmlns:a16="http://schemas.microsoft.com/office/drawing/2014/main" id="{1903752D-3511-434D-BAB2-64068C1D3788}"/>
              </a:ext>
            </a:extLst>
          </p:cNvPr>
          <p:cNvPicPr>
            <a:picLocks noChangeAspect="1"/>
          </p:cNvPicPr>
          <p:nvPr/>
        </p:nvPicPr>
        <p:blipFill>
          <a:blip r:embed="rId12"/>
          <a:stretch>
            <a:fillRect/>
          </a:stretch>
        </p:blipFill>
        <p:spPr>
          <a:xfrm>
            <a:off x="1275061" y="5057730"/>
            <a:ext cx="3486150" cy="571500"/>
          </a:xfrm>
          <a:prstGeom prst="rect">
            <a:avLst/>
          </a:prstGeom>
        </p:spPr>
      </p:pic>
      <p:pic>
        <p:nvPicPr>
          <p:cNvPr id="29" name="图片 28">
            <a:extLst>
              <a:ext uri="{FF2B5EF4-FFF2-40B4-BE49-F238E27FC236}">
                <a16:creationId xmlns:a16="http://schemas.microsoft.com/office/drawing/2014/main" id="{934B99C9-10B2-4293-B7E6-B6BABD15E024}"/>
              </a:ext>
            </a:extLst>
          </p:cNvPr>
          <p:cNvPicPr>
            <a:picLocks noChangeAspect="1"/>
          </p:cNvPicPr>
          <p:nvPr/>
        </p:nvPicPr>
        <p:blipFill>
          <a:blip r:embed="rId13"/>
          <a:stretch>
            <a:fillRect/>
          </a:stretch>
        </p:blipFill>
        <p:spPr>
          <a:xfrm>
            <a:off x="1362201" y="5629230"/>
            <a:ext cx="2752725" cy="752475"/>
          </a:xfrm>
          <a:prstGeom prst="rect">
            <a:avLst/>
          </a:prstGeom>
        </p:spPr>
      </p:pic>
      <p:sp>
        <p:nvSpPr>
          <p:cNvPr id="17" name="文本框 16">
            <a:extLst>
              <a:ext uri="{FF2B5EF4-FFF2-40B4-BE49-F238E27FC236}">
                <a16:creationId xmlns:a16="http://schemas.microsoft.com/office/drawing/2014/main" id="{04FAACC8-95E6-48E1-B189-08ACAC3D1304}"/>
              </a:ext>
            </a:extLst>
          </p:cNvPr>
          <p:cNvSpPr txBox="1"/>
          <p:nvPr/>
        </p:nvSpPr>
        <p:spPr>
          <a:xfrm>
            <a:off x="8755508" y="3841816"/>
            <a:ext cx="3176063" cy="369332"/>
          </a:xfrm>
          <a:prstGeom prst="rect">
            <a:avLst/>
          </a:prstGeom>
          <a:noFill/>
        </p:spPr>
        <p:txBody>
          <a:bodyPr wrap="square">
            <a:spAutoFit/>
          </a:bodyPr>
          <a:lstStyle/>
          <a:p>
            <a:r>
              <a:rPr lang="zh-CN" altLang="en-US" b="1" dirty="0"/>
              <a:t>原优化问题的最优解应该满足</a:t>
            </a:r>
          </a:p>
        </p:txBody>
      </p:sp>
      <p:sp>
        <p:nvSpPr>
          <p:cNvPr id="19" name="文本框 18">
            <a:extLst>
              <a:ext uri="{FF2B5EF4-FFF2-40B4-BE49-F238E27FC236}">
                <a16:creationId xmlns:a16="http://schemas.microsoft.com/office/drawing/2014/main" id="{3253EA31-BDD0-4747-9FED-746498EB8E28}"/>
              </a:ext>
            </a:extLst>
          </p:cNvPr>
          <p:cNvSpPr txBox="1"/>
          <p:nvPr/>
        </p:nvSpPr>
        <p:spPr>
          <a:xfrm>
            <a:off x="370140" y="3131873"/>
            <a:ext cx="4366134" cy="369332"/>
          </a:xfrm>
          <a:prstGeom prst="rect">
            <a:avLst/>
          </a:prstGeom>
          <a:noFill/>
        </p:spPr>
        <p:txBody>
          <a:bodyPr wrap="square">
            <a:spAutoFit/>
          </a:bodyPr>
          <a:lstStyle/>
          <a:p>
            <a:r>
              <a:rPr lang="zh-CN" altLang="en-US" b="1" dirty="0"/>
              <a:t>增广拉格朗日函数的最小值应该满足</a:t>
            </a:r>
          </a:p>
        </p:txBody>
      </p:sp>
      <p:sp>
        <p:nvSpPr>
          <p:cNvPr id="21" name="文本框 20">
            <a:extLst>
              <a:ext uri="{FF2B5EF4-FFF2-40B4-BE49-F238E27FC236}">
                <a16:creationId xmlns:a16="http://schemas.microsoft.com/office/drawing/2014/main" id="{7779934D-1664-4098-B0DE-FC5AEB41776C}"/>
              </a:ext>
            </a:extLst>
          </p:cNvPr>
          <p:cNvSpPr txBox="1"/>
          <p:nvPr/>
        </p:nvSpPr>
        <p:spPr>
          <a:xfrm>
            <a:off x="5452977" y="2762541"/>
            <a:ext cx="1721950" cy="369332"/>
          </a:xfrm>
          <a:prstGeom prst="rect">
            <a:avLst/>
          </a:prstGeom>
          <a:noFill/>
        </p:spPr>
        <p:txBody>
          <a:bodyPr wrap="square">
            <a:spAutoFit/>
          </a:bodyPr>
          <a:lstStyle/>
          <a:p>
            <a:r>
              <a:rPr lang="zh-CN" altLang="en-US" b="1" dirty="0"/>
              <a:t>对于优化问题</a:t>
            </a:r>
          </a:p>
        </p:txBody>
      </p:sp>
      <p:sp>
        <p:nvSpPr>
          <p:cNvPr id="22" name="文本框 21">
            <a:extLst>
              <a:ext uri="{FF2B5EF4-FFF2-40B4-BE49-F238E27FC236}">
                <a16:creationId xmlns:a16="http://schemas.microsoft.com/office/drawing/2014/main" id="{CEC7FF46-3328-446D-865A-2250B59698EA}"/>
              </a:ext>
            </a:extLst>
          </p:cNvPr>
          <p:cNvSpPr txBox="1"/>
          <p:nvPr/>
        </p:nvSpPr>
        <p:spPr>
          <a:xfrm>
            <a:off x="494836" y="4483525"/>
            <a:ext cx="6096000" cy="369332"/>
          </a:xfrm>
          <a:prstGeom prst="rect">
            <a:avLst/>
          </a:prstGeom>
          <a:noFill/>
        </p:spPr>
        <p:txBody>
          <a:bodyPr wrap="square">
            <a:spAutoFit/>
          </a:bodyPr>
          <a:lstStyle/>
          <a:p>
            <a:r>
              <a:rPr lang="zh-CN" altLang="en-US" b="1" dirty="0"/>
              <a:t>为了使得两式在最优解处的一致性．因此，对于充分大的 </a:t>
            </a:r>
            <a:r>
              <a:rPr lang="en-US" altLang="zh-CN" b="1" dirty="0"/>
              <a:t>k</a:t>
            </a:r>
            <a:r>
              <a:rPr lang="zh-CN" altLang="en-US" b="1" dirty="0"/>
              <a:t>，</a:t>
            </a:r>
          </a:p>
        </p:txBody>
      </p:sp>
      <p:pic>
        <p:nvPicPr>
          <p:cNvPr id="11" name="图片 10">
            <a:extLst>
              <a:ext uri="{FF2B5EF4-FFF2-40B4-BE49-F238E27FC236}">
                <a16:creationId xmlns:a16="http://schemas.microsoft.com/office/drawing/2014/main" id="{8D77C755-CAFE-46CA-AE75-05C9A66E288B}"/>
              </a:ext>
            </a:extLst>
          </p:cNvPr>
          <p:cNvPicPr>
            <a:picLocks noChangeAspect="1"/>
          </p:cNvPicPr>
          <p:nvPr/>
        </p:nvPicPr>
        <p:blipFill>
          <a:blip r:embed="rId14"/>
          <a:stretch>
            <a:fillRect/>
          </a:stretch>
        </p:blipFill>
        <p:spPr>
          <a:xfrm>
            <a:off x="6590836" y="5706703"/>
            <a:ext cx="2552700" cy="704850"/>
          </a:xfrm>
          <a:prstGeom prst="rect">
            <a:avLst/>
          </a:prstGeom>
        </p:spPr>
      </p:pic>
      <p:sp>
        <p:nvSpPr>
          <p:cNvPr id="26" name="文本框 25">
            <a:extLst>
              <a:ext uri="{FF2B5EF4-FFF2-40B4-BE49-F238E27FC236}">
                <a16:creationId xmlns:a16="http://schemas.microsoft.com/office/drawing/2014/main" id="{F9E763B7-8875-45DD-BE13-81F02F1B7CF4}"/>
              </a:ext>
            </a:extLst>
          </p:cNvPr>
          <p:cNvSpPr txBox="1"/>
          <p:nvPr/>
        </p:nvSpPr>
        <p:spPr>
          <a:xfrm>
            <a:off x="6275680" y="5279897"/>
            <a:ext cx="3176063" cy="369332"/>
          </a:xfrm>
          <a:prstGeom prst="rect">
            <a:avLst/>
          </a:prstGeom>
          <a:noFill/>
        </p:spPr>
        <p:txBody>
          <a:bodyPr wrap="square">
            <a:spAutoFit/>
          </a:bodyPr>
          <a:lstStyle/>
          <a:p>
            <a:r>
              <a:rPr lang="zh-CN" altLang="en-US" b="1" dirty="0"/>
              <a:t>在二次罚函数法中需要满足</a:t>
            </a:r>
          </a:p>
        </p:txBody>
      </p:sp>
    </p:spTree>
    <p:extLst>
      <p:ext uri="{BB962C8B-B14F-4D97-AF65-F5344CB8AC3E}">
        <p14:creationId xmlns:p14="http://schemas.microsoft.com/office/powerpoint/2010/main" val="3608970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8" name="文本框 7">
            <a:extLst>
              <a:ext uri="{FF2B5EF4-FFF2-40B4-BE49-F238E27FC236}">
                <a16:creationId xmlns:a16="http://schemas.microsoft.com/office/drawing/2014/main" id="{DF34E292-2230-46B3-B302-DDE1A238FFF5}"/>
              </a:ext>
            </a:extLst>
          </p:cNvPr>
          <p:cNvSpPr txBox="1"/>
          <p:nvPr/>
        </p:nvSpPr>
        <p:spPr>
          <a:xfrm>
            <a:off x="494836" y="353227"/>
            <a:ext cx="6096928" cy="369332"/>
          </a:xfrm>
          <a:prstGeom prst="rect">
            <a:avLst/>
          </a:prstGeom>
          <a:noFill/>
        </p:spPr>
        <p:txBody>
          <a:bodyPr wrap="square">
            <a:spAutoFit/>
          </a:bodyPr>
          <a:lstStyle/>
          <a:p>
            <a:pPr algn="l"/>
            <a:r>
              <a:rPr lang="zh-CN" altLang="en-US" b="1" i="0" dirty="0">
                <a:solidFill>
                  <a:srgbClr val="121212"/>
                </a:solidFill>
                <a:effectLst/>
                <a:latin typeface="-apple-system"/>
              </a:rPr>
              <a:t>增广拉格朗日方法（</a:t>
            </a:r>
            <a:r>
              <a:rPr lang="en-US" altLang="zh-CN" b="1" i="0" dirty="0">
                <a:solidFill>
                  <a:srgbClr val="121212"/>
                </a:solidFill>
                <a:effectLst/>
                <a:latin typeface="-apple-system"/>
              </a:rPr>
              <a:t>ALM</a:t>
            </a:r>
            <a:r>
              <a:rPr lang="zh-CN" altLang="en-US" b="1" i="0" dirty="0">
                <a:solidFill>
                  <a:srgbClr val="121212"/>
                </a:solidFill>
                <a:effectLst/>
                <a:latin typeface="-apple-system"/>
              </a:rPr>
              <a:t>）</a:t>
            </a:r>
          </a:p>
        </p:txBody>
      </p:sp>
      <p:pic>
        <p:nvPicPr>
          <p:cNvPr id="15" name="图片 14">
            <a:extLst>
              <a:ext uri="{FF2B5EF4-FFF2-40B4-BE49-F238E27FC236}">
                <a16:creationId xmlns:a16="http://schemas.microsoft.com/office/drawing/2014/main" id="{DAFCD1A3-5DBC-433F-ABBF-C000581EC635}"/>
              </a:ext>
            </a:extLst>
          </p:cNvPr>
          <p:cNvPicPr>
            <a:picLocks noChangeAspect="1"/>
          </p:cNvPicPr>
          <p:nvPr/>
        </p:nvPicPr>
        <p:blipFill>
          <a:blip r:embed="rId7"/>
          <a:stretch>
            <a:fillRect/>
          </a:stretch>
        </p:blipFill>
        <p:spPr>
          <a:xfrm>
            <a:off x="843280" y="1109752"/>
            <a:ext cx="7620000" cy="5594751"/>
          </a:xfrm>
          <a:prstGeom prst="rect">
            <a:avLst/>
          </a:prstGeom>
        </p:spPr>
      </p:pic>
    </p:spTree>
    <p:extLst>
      <p:ext uri="{BB962C8B-B14F-4D97-AF65-F5344CB8AC3E}">
        <p14:creationId xmlns:p14="http://schemas.microsoft.com/office/powerpoint/2010/main" val="32911360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8" name="文本框 7">
            <a:extLst>
              <a:ext uri="{FF2B5EF4-FFF2-40B4-BE49-F238E27FC236}">
                <a16:creationId xmlns:a16="http://schemas.microsoft.com/office/drawing/2014/main" id="{DF34E292-2230-46B3-B302-DDE1A238FFF5}"/>
              </a:ext>
            </a:extLst>
          </p:cNvPr>
          <p:cNvSpPr txBox="1"/>
          <p:nvPr/>
        </p:nvSpPr>
        <p:spPr>
          <a:xfrm>
            <a:off x="494836" y="353227"/>
            <a:ext cx="6096928" cy="369332"/>
          </a:xfrm>
          <a:prstGeom prst="rect">
            <a:avLst/>
          </a:prstGeom>
          <a:noFill/>
        </p:spPr>
        <p:txBody>
          <a:bodyPr wrap="square">
            <a:spAutoFit/>
          </a:bodyPr>
          <a:lstStyle/>
          <a:p>
            <a:pPr algn="l"/>
            <a:r>
              <a:rPr lang="zh-CN" altLang="en-US" b="1" i="0" dirty="0">
                <a:solidFill>
                  <a:srgbClr val="121212"/>
                </a:solidFill>
                <a:effectLst/>
                <a:latin typeface="-apple-system"/>
              </a:rPr>
              <a:t>增广拉格朗日方法（</a:t>
            </a:r>
            <a:r>
              <a:rPr lang="en-US" altLang="zh-CN" b="1" i="0" dirty="0">
                <a:solidFill>
                  <a:srgbClr val="121212"/>
                </a:solidFill>
                <a:effectLst/>
                <a:latin typeface="-apple-system"/>
              </a:rPr>
              <a:t>ALM</a:t>
            </a:r>
            <a:r>
              <a:rPr lang="zh-CN" altLang="en-US" b="1" i="0" dirty="0">
                <a:solidFill>
                  <a:srgbClr val="121212"/>
                </a:solidFill>
                <a:effectLst/>
                <a:latin typeface="-apple-system"/>
              </a:rPr>
              <a:t>）</a:t>
            </a:r>
          </a:p>
        </p:txBody>
      </p:sp>
      <p:pic>
        <p:nvPicPr>
          <p:cNvPr id="4" name="图片 3">
            <a:extLst>
              <a:ext uri="{FF2B5EF4-FFF2-40B4-BE49-F238E27FC236}">
                <a16:creationId xmlns:a16="http://schemas.microsoft.com/office/drawing/2014/main" id="{14AFE66F-1DE8-44E8-A6ED-2A9F08BF408B}"/>
              </a:ext>
            </a:extLst>
          </p:cNvPr>
          <p:cNvPicPr>
            <a:picLocks noChangeAspect="1"/>
          </p:cNvPicPr>
          <p:nvPr/>
        </p:nvPicPr>
        <p:blipFill>
          <a:blip r:embed="rId7"/>
          <a:stretch>
            <a:fillRect/>
          </a:stretch>
        </p:blipFill>
        <p:spPr>
          <a:xfrm>
            <a:off x="942975" y="1035071"/>
            <a:ext cx="2600325" cy="962025"/>
          </a:xfrm>
          <a:prstGeom prst="rect">
            <a:avLst/>
          </a:prstGeom>
        </p:spPr>
      </p:pic>
      <p:pic>
        <p:nvPicPr>
          <p:cNvPr id="7" name="图片 6">
            <a:extLst>
              <a:ext uri="{FF2B5EF4-FFF2-40B4-BE49-F238E27FC236}">
                <a16:creationId xmlns:a16="http://schemas.microsoft.com/office/drawing/2014/main" id="{91672231-4C30-4C8B-8383-57A722F72B15}"/>
              </a:ext>
            </a:extLst>
          </p:cNvPr>
          <p:cNvPicPr>
            <a:picLocks noChangeAspect="1"/>
          </p:cNvPicPr>
          <p:nvPr/>
        </p:nvPicPr>
        <p:blipFill>
          <a:blip r:embed="rId8"/>
          <a:stretch>
            <a:fillRect/>
          </a:stretch>
        </p:blipFill>
        <p:spPr>
          <a:xfrm>
            <a:off x="3805740" y="813999"/>
            <a:ext cx="3257550" cy="923925"/>
          </a:xfrm>
          <a:prstGeom prst="rect">
            <a:avLst/>
          </a:prstGeom>
        </p:spPr>
      </p:pic>
      <p:pic>
        <p:nvPicPr>
          <p:cNvPr id="12" name="图片 11">
            <a:extLst>
              <a:ext uri="{FF2B5EF4-FFF2-40B4-BE49-F238E27FC236}">
                <a16:creationId xmlns:a16="http://schemas.microsoft.com/office/drawing/2014/main" id="{7E2D22C3-DC29-4EAE-B75F-10EF9F5F807A}"/>
              </a:ext>
            </a:extLst>
          </p:cNvPr>
          <p:cNvPicPr>
            <a:picLocks noChangeAspect="1"/>
          </p:cNvPicPr>
          <p:nvPr/>
        </p:nvPicPr>
        <p:blipFill>
          <a:blip r:embed="rId9"/>
          <a:stretch>
            <a:fillRect/>
          </a:stretch>
        </p:blipFill>
        <p:spPr>
          <a:xfrm>
            <a:off x="2908074" y="1957412"/>
            <a:ext cx="6638925" cy="819150"/>
          </a:xfrm>
          <a:prstGeom prst="rect">
            <a:avLst/>
          </a:prstGeom>
        </p:spPr>
      </p:pic>
      <p:pic>
        <p:nvPicPr>
          <p:cNvPr id="14" name="图片 13">
            <a:extLst>
              <a:ext uri="{FF2B5EF4-FFF2-40B4-BE49-F238E27FC236}">
                <a16:creationId xmlns:a16="http://schemas.microsoft.com/office/drawing/2014/main" id="{177CF46D-80A8-4086-8158-334763DA56DD}"/>
              </a:ext>
            </a:extLst>
          </p:cNvPr>
          <p:cNvPicPr>
            <a:picLocks noChangeAspect="1"/>
          </p:cNvPicPr>
          <p:nvPr/>
        </p:nvPicPr>
        <p:blipFill>
          <a:blip r:embed="rId10"/>
          <a:stretch>
            <a:fillRect/>
          </a:stretch>
        </p:blipFill>
        <p:spPr>
          <a:xfrm>
            <a:off x="0" y="2183714"/>
            <a:ext cx="2638425" cy="447675"/>
          </a:xfrm>
          <a:prstGeom prst="rect">
            <a:avLst/>
          </a:prstGeom>
        </p:spPr>
      </p:pic>
      <p:pic>
        <p:nvPicPr>
          <p:cNvPr id="21" name="图片 20">
            <a:extLst>
              <a:ext uri="{FF2B5EF4-FFF2-40B4-BE49-F238E27FC236}">
                <a16:creationId xmlns:a16="http://schemas.microsoft.com/office/drawing/2014/main" id="{E450EE46-6166-44E2-A83D-785BBC117D0B}"/>
              </a:ext>
            </a:extLst>
          </p:cNvPr>
          <p:cNvPicPr>
            <a:picLocks noChangeAspect="1"/>
          </p:cNvPicPr>
          <p:nvPr/>
        </p:nvPicPr>
        <p:blipFill>
          <a:blip r:embed="rId11"/>
          <a:stretch>
            <a:fillRect/>
          </a:stretch>
        </p:blipFill>
        <p:spPr>
          <a:xfrm>
            <a:off x="6814370" y="3652995"/>
            <a:ext cx="3533775" cy="381000"/>
          </a:xfrm>
          <a:prstGeom prst="rect">
            <a:avLst/>
          </a:prstGeom>
        </p:spPr>
      </p:pic>
      <p:pic>
        <p:nvPicPr>
          <p:cNvPr id="23" name="图片 22">
            <a:extLst>
              <a:ext uri="{FF2B5EF4-FFF2-40B4-BE49-F238E27FC236}">
                <a16:creationId xmlns:a16="http://schemas.microsoft.com/office/drawing/2014/main" id="{16FDE39E-3FA2-4768-AAFC-9B1C7DAC406E}"/>
              </a:ext>
            </a:extLst>
          </p:cNvPr>
          <p:cNvPicPr>
            <a:picLocks noChangeAspect="1"/>
          </p:cNvPicPr>
          <p:nvPr/>
        </p:nvPicPr>
        <p:blipFill>
          <a:blip r:embed="rId12"/>
          <a:stretch>
            <a:fillRect/>
          </a:stretch>
        </p:blipFill>
        <p:spPr>
          <a:xfrm>
            <a:off x="10348145" y="3643470"/>
            <a:ext cx="942975" cy="390525"/>
          </a:xfrm>
          <a:prstGeom prst="rect">
            <a:avLst/>
          </a:prstGeom>
        </p:spPr>
      </p:pic>
      <p:pic>
        <p:nvPicPr>
          <p:cNvPr id="29" name="图片 28">
            <a:extLst>
              <a:ext uri="{FF2B5EF4-FFF2-40B4-BE49-F238E27FC236}">
                <a16:creationId xmlns:a16="http://schemas.microsoft.com/office/drawing/2014/main" id="{DC1D3A9B-1F43-4B04-90B0-B3BBEAB40CB2}"/>
              </a:ext>
            </a:extLst>
          </p:cNvPr>
          <p:cNvPicPr>
            <a:picLocks noChangeAspect="1"/>
          </p:cNvPicPr>
          <p:nvPr/>
        </p:nvPicPr>
        <p:blipFill>
          <a:blip r:embed="rId13"/>
          <a:stretch>
            <a:fillRect/>
          </a:stretch>
        </p:blipFill>
        <p:spPr>
          <a:xfrm>
            <a:off x="6966770" y="4847857"/>
            <a:ext cx="4324350" cy="323850"/>
          </a:xfrm>
          <a:prstGeom prst="rect">
            <a:avLst/>
          </a:prstGeom>
        </p:spPr>
      </p:pic>
      <p:pic>
        <p:nvPicPr>
          <p:cNvPr id="31" name="图片 30">
            <a:extLst>
              <a:ext uri="{FF2B5EF4-FFF2-40B4-BE49-F238E27FC236}">
                <a16:creationId xmlns:a16="http://schemas.microsoft.com/office/drawing/2014/main" id="{71306E12-6492-45AE-B7BF-88E465F05461}"/>
              </a:ext>
            </a:extLst>
          </p:cNvPr>
          <p:cNvPicPr>
            <a:picLocks noChangeAspect="1"/>
          </p:cNvPicPr>
          <p:nvPr/>
        </p:nvPicPr>
        <p:blipFill>
          <a:blip r:embed="rId14"/>
          <a:stretch>
            <a:fillRect/>
          </a:stretch>
        </p:blipFill>
        <p:spPr>
          <a:xfrm>
            <a:off x="1381125" y="6456362"/>
            <a:ext cx="4714875" cy="361950"/>
          </a:xfrm>
          <a:prstGeom prst="rect">
            <a:avLst/>
          </a:prstGeom>
        </p:spPr>
      </p:pic>
      <p:sp>
        <p:nvSpPr>
          <p:cNvPr id="35" name="文本框 34">
            <a:extLst>
              <a:ext uri="{FF2B5EF4-FFF2-40B4-BE49-F238E27FC236}">
                <a16:creationId xmlns:a16="http://schemas.microsoft.com/office/drawing/2014/main" id="{D1B14593-CDFE-4AE0-A3FC-9E1A65AF7F5F}"/>
              </a:ext>
            </a:extLst>
          </p:cNvPr>
          <p:cNvSpPr txBox="1"/>
          <p:nvPr/>
        </p:nvSpPr>
        <p:spPr>
          <a:xfrm>
            <a:off x="7771632" y="5754248"/>
            <a:ext cx="3702429" cy="369332"/>
          </a:xfrm>
          <a:prstGeom prst="rect">
            <a:avLst/>
          </a:prstGeom>
          <a:noFill/>
        </p:spPr>
        <p:txBody>
          <a:bodyPr wrap="square">
            <a:spAutoFit/>
          </a:bodyPr>
          <a:lstStyle/>
          <a:p>
            <a:r>
              <a:rPr lang="zh-CN" altLang="en-US" b="1" dirty="0"/>
              <a:t>增广拉格朗日法依赖于乘子的选取</a:t>
            </a:r>
          </a:p>
        </p:txBody>
      </p:sp>
      <p:pic>
        <p:nvPicPr>
          <p:cNvPr id="37" name="图片 36">
            <a:extLst>
              <a:ext uri="{FF2B5EF4-FFF2-40B4-BE49-F238E27FC236}">
                <a16:creationId xmlns:a16="http://schemas.microsoft.com/office/drawing/2014/main" id="{1A50BD18-7EB4-4BD1-84CF-AFC458C6923B}"/>
              </a:ext>
            </a:extLst>
          </p:cNvPr>
          <p:cNvPicPr>
            <a:picLocks noChangeAspect="1"/>
          </p:cNvPicPr>
          <p:nvPr/>
        </p:nvPicPr>
        <p:blipFill>
          <a:blip r:embed="rId15"/>
          <a:stretch>
            <a:fillRect/>
          </a:stretch>
        </p:blipFill>
        <p:spPr>
          <a:xfrm>
            <a:off x="10243245" y="2495518"/>
            <a:ext cx="847725" cy="361950"/>
          </a:xfrm>
          <a:prstGeom prst="rect">
            <a:avLst/>
          </a:prstGeom>
        </p:spPr>
      </p:pic>
      <p:sp>
        <p:nvSpPr>
          <p:cNvPr id="20" name="文本框 19">
            <a:extLst>
              <a:ext uri="{FF2B5EF4-FFF2-40B4-BE49-F238E27FC236}">
                <a16:creationId xmlns:a16="http://schemas.microsoft.com/office/drawing/2014/main" id="{78425E17-D7B9-43E3-934D-B88DDD676160}"/>
              </a:ext>
            </a:extLst>
          </p:cNvPr>
          <p:cNvSpPr txBox="1"/>
          <p:nvPr/>
        </p:nvSpPr>
        <p:spPr>
          <a:xfrm>
            <a:off x="9546999" y="2467814"/>
            <a:ext cx="847725" cy="369332"/>
          </a:xfrm>
          <a:prstGeom prst="rect">
            <a:avLst/>
          </a:prstGeom>
          <a:noFill/>
        </p:spPr>
        <p:txBody>
          <a:bodyPr wrap="square">
            <a:spAutoFit/>
          </a:bodyPr>
          <a:lstStyle/>
          <a:p>
            <a:r>
              <a:rPr lang="zh-CN" altLang="en-US" b="1" dirty="0"/>
              <a:t>假设</a:t>
            </a:r>
          </a:p>
        </p:txBody>
      </p:sp>
      <p:pic>
        <p:nvPicPr>
          <p:cNvPr id="22" name="图片 21">
            <a:extLst>
              <a:ext uri="{FF2B5EF4-FFF2-40B4-BE49-F238E27FC236}">
                <a16:creationId xmlns:a16="http://schemas.microsoft.com/office/drawing/2014/main" id="{74720B5B-1808-4217-94CC-F7705F588FF9}"/>
              </a:ext>
            </a:extLst>
          </p:cNvPr>
          <p:cNvPicPr>
            <a:picLocks noChangeAspect="1"/>
          </p:cNvPicPr>
          <p:nvPr/>
        </p:nvPicPr>
        <p:blipFill>
          <a:blip r:embed="rId16"/>
          <a:stretch>
            <a:fillRect/>
          </a:stretch>
        </p:blipFill>
        <p:spPr>
          <a:xfrm>
            <a:off x="717939" y="2796884"/>
            <a:ext cx="5839933" cy="3411715"/>
          </a:xfrm>
          <a:prstGeom prst="rect">
            <a:avLst/>
          </a:prstGeom>
        </p:spPr>
      </p:pic>
      <p:sp>
        <p:nvSpPr>
          <p:cNvPr id="24" name="文本框 23">
            <a:extLst>
              <a:ext uri="{FF2B5EF4-FFF2-40B4-BE49-F238E27FC236}">
                <a16:creationId xmlns:a16="http://schemas.microsoft.com/office/drawing/2014/main" id="{AB59C685-EC67-4655-95F4-27DE21E8F46E}"/>
              </a:ext>
            </a:extLst>
          </p:cNvPr>
          <p:cNvSpPr txBox="1"/>
          <p:nvPr/>
        </p:nvSpPr>
        <p:spPr>
          <a:xfrm>
            <a:off x="8243120" y="3119477"/>
            <a:ext cx="1303879" cy="369332"/>
          </a:xfrm>
          <a:prstGeom prst="rect">
            <a:avLst/>
          </a:prstGeom>
          <a:noFill/>
        </p:spPr>
        <p:txBody>
          <a:bodyPr wrap="square">
            <a:spAutoFit/>
          </a:bodyPr>
          <a:lstStyle/>
          <a:p>
            <a:r>
              <a:rPr lang="zh-CN" altLang="en-US" dirty="0"/>
              <a:t>罚函数法</a:t>
            </a:r>
          </a:p>
        </p:txBody>
      </p:sp>
      <p:sp>
        <p:nvSpPr>
          <p:cNvPr id="26" name="文本框 25">
            <a:extLst>
              <a:ext uri="{FF2B5EF4-FFF2-40B4-BE49-F238E27FC236}">
                <a16:creationId xmlns:a16="http://schemas.microsoft.com/office/drawing/2014/main" id="{31CC0873-D7FA-45A8-8199-3738E5AA5D8F}"/>
              </a:ext>
            </a:extLst>
          </p:cNvPr>
          <p:cNvSpPr txBox="1"/>
          <p:nvPr/>
        </p:nvSpPr>
        <p:spPr>
          <a:xfrm>
            <a:off x="8190866" y="4426036"/>
            <a:ext cx="2521753" cy="381000"/>
          </a:xfrm>
          <a:prstGeom prst="rect">
            <a:avLst/>
          </a:prstGeom>
          <a:noFill/>
        </p:spPr>
        <p:txBody>
          <a:bodyPr wrap="square">
            <a:spAutoFit/>
          </a:bodyPr>
          <a:lstStyle/>
          <a:p>
            <a:r>
              <a:rPr lang="zh-CN" altLang="en-US" dirty="0"/>
              <a:t>增广拉格朗日法</a:t>
            </a:r>
          </a:p>
        </p:txBody>
      </p:sp>
    </p:spTree>
    <p:extLst>
      <p:ext uri="{BB962C8B-B14F-4D97-AF65-F5344CB8AC3E}">
        <p14:creationId xmlns:p14="http://schemas.microsoft.com/office/powerpoint/2010/main" val="25322769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8" name="文本框 7">
            <a:extLst>
              <a:ext uri="{FF2B5EF4-FFF2-40B4-BE49-F238E27FC236}">
                <a16:creationId xmlns:a16="http://schemas.microsoft.com/office/drawing/2014/main" id="{DF34E292-2230-46B3-B302-DDE1A238FFF5}"/>
              </a:ext>
            </a:extLst>
          </p:cNvPr>
          <p:cNvSpPr txBox="1"/>
          <p:nvPr/>
        </p:nvSpPr>
        <p:spPr>
          <a:xfrm>
            <a:off x="494836" y="353227"/>
            <a:ext cx="6096928" cy="369332"/>
          </a:xfrm>
          <a:prstGeom prst="rect">
            <a:avLst/>
          </a:prstGeom>
          <a:noFill/>
        </p:spPr>
        <p:txBody>
          <a:bodyPr wrap="square">
            <a:spAutoFit/>
          </a:bodyPr>
          <a:lstStyle/>
          <a:p>
            <a:pPr algn="l"/>
            <a:r>
              <a:rPr lang="zh-CN" altLang="en-US" b="1" i="0" dirty="0">
                <a:solidFill>
                  <a:srgbClr val="121212"/>
                </a:solidFill>
                <a:effectLst/>
                <a:latin typeface="-apple-system"/>
              </a:rPr>
              <a:t>增广拉格朗日方法（</a:t>
            </a:r>
            <a:r>
              <a:rPr lang="en-US" altLang="zh-CN" b="1" i="0" dirty="0">
                <a:solidFill>
                  <a:srgbClr val="121212"/>
                </a:solidFill>
                <a:effectLst/>
                <a:latin typeface="-apple-system"/>
              </a:rPr>
              <a:t>ALM</a:t>
            </a:r>
            <a:r>
              <a:rPr lang="zh-CN" altLang="en-US" b="1" i="0" dirty="0">
                <a:solidFill>
                  <a:srgbClr val="121212"/>
                </a:solidFill>
                <a:effectLst/>
                <a:latin typeface="-apple-system"/>
              </a:rPr>
              <a:t>）</a:t>
            </a:r>
          </a:p>
        </p:txBody>
      </p:sp>
      <p:pic>
        <p:nvPicPr>
          <p:cNvPr id="7" name="图片 6">
            <a:extLst>
              <a:ext uri="{FF2B5EF4-FFF2-40B4-BE49-F238E27FC236}">
                <a16:creationId xmlns:a16="http://schemas.microsoft.com/office/drawing/2014/main" id="{02EC791D-765E-44F2-92CA-EFCF54A670D0}"/>
              </a:ext>
            </a:extLst>
          </p:cNvPr>
          <p:cNvPicPr>
            <a:picLocks noChangeAspect="1"/>
          </p:cNvPicPr>
          <p:nvPr/>
        </p:nvPicPr>
        <p:blipFill>
          <a:blip r:embed="rId7"/>
          <a:stretch>
            <a:fillRect/>
          </a:stretch>
        </p:blipFill>
        <p:spPr>
          <a:xfrm>
            <a:off x="990375" y="1443477"/>
            <a:ext cx="8362950" cy="828675"/>
          </a:xfrm>
          <a:prstGeom prst="rect">
            <a:avLst/>
          </a:prstGeom>
        </p:spPr>
      </p:pic>
      <p:pic>
        <p:nvPicPr>
          <p:cNvPr id="11" name="图片 10">
            <a:extLst>
              <a:ext uri="{FF2B5EF4-FFF2-40B4-BE49-F238E27FC236}">
                <a16:creationId xmlns:a16="http://schemas.microsoft.com/office/drawing/2014/main" id="{2834F2AA-21CB-4A09-BF6F-5AA5C838366F}"/>
              </a:ext>
            </a:extLst>
          </p:cNvPr>
          <p:cNvPicPr>
            <a:picLocks noChangeAspect="1"/>
          </p:cNvPicPr>
          <p:nvPr/>
        </p:nvPicPr>
        <p:blipFill>
          <a:blip r:embed="rId8"/>
          <a:stretch>
            <a:fillRect/>
          </a:stretch>
        </p:blipFill>
        <p:spPr>
          <a:xfrm>
            <a:off x="885600" y="2209356"/>
            <a:ext cx="8467725" cy="895350"/>
          </a:xfrm>
          <a:prstGeom prst="rect">
            <a:avLst/>
          </a:prstGeom>
        </p:spPr>
      </p:pic>
      <p:pic>
        <p:nvPicPr>
          <p:cNvPr id="5" name="图片 4">
            <a:extLst>
              <a:ext uri="{FF2B5EF4-FFF2-40B4-BE49-F238E27FC236}">
                <a16:creationId xmlns:a16="http://schemas.microsoft.com/office/drawing/2014/main" id="{A1399969-53BC-4801-AC6C-74E4820439D2}"/>
              </a:ext>
            </a:extLst>
          </p:cNvPr>
          <p:cNvPicPr>
            <a:picLocks noChangeAspect="1"/>
          </p:cNvPicPr>
          <p:nvPr/>
        </p:nvPicPr>
        <p:blipFill>
          <a:blip r:embed="rId9"/>
          <a:stretch>
            <a:fillRect/>
          </a:stretch>
        </p:blipFill>
        <p:spPr>
          <a:xfrm>
            <a:off x="2503170" y="3740724"/>
            <a:ext cx="2838450" cy="533400"/>
          </a:xfrm>
          <a:prstGeom prst="rect">
            <a:avLst/>
          </a:prstGeom>
        </p:spPr>
      </p:pic>
      <p:pic>
        <p:nvPicPr>
          <p:cNvPr id="13" name="图片 12">
            <a:extLst>
              <a:ext uri="{FF2B5EF4-FFF2-40B4-BE49-F238E27FC236}">
                <a16:creationId xmlns:a16="http://schemas.microsoft.com/office/drawing/2014/main" id="{08B7626C-4E56-4A9D-8370-124DA9199D0E}"/>
              </a:ext>
            </a:extLst>
          </p:cNvPr>
          <p:cNvPicPr>
            <a:picLocks noChangeAspect="1"/>
          </p:cNvPicPr>
          <p:nvPr/>
        </p:nvPicPr>
        <p:blipFill>
          <a:blip r:embed="rId10"/>
          <a:stretch>
            <a:fillRect/>
          </a:stretch>
        </p:blipFill>
        <p:spPr>
          <a:xfrm>
            <a:off x="674138" y="4598741"/>
            <a:ext cx="6705600" cy="1047750"/>
          </a:xfrm>
          <a:prstGeom prst="rect">
            <a:avLst/>
          </a:prstGeom>
        </p:spPr>
      </p:pic>
      <p:sp>
        <p:nvSpPr>
          <p:cNvPr id="15" name="文本框 14">
            <a:extLst>
              <a:ext uri="{FF2B5EF4-FFF2-40B4-BE49-F238E27FC236}">
                <a16:creationId xmlns:a16="http://schemas.microsoft.com/office/drawing/2014/main" id="{25B0D1A0-514C-43A7-B21E-C107DFFA2CD2}"/>
              </a:ext>
            </a:extLst>
          </p:cNvPr>
          <p:cNvSpPr txBox="1"/>
          <p:nvPr/>
        </p:nvSpPr>
        <p:spPr>
          <a:xfrm>
            <a:off x="494836" y="5958215"/>
            <a:ext cx="7064204" cy="369332"/>
          </a:xfrm>
          <a:prstGeom prst="rect">
            <a:avLst/>
          </a:prstGeom>
          <a:noFill/>
        </p:spPr>
        <p:txBody>
          <a:bodyPr wrap="square">
            <a:spAutoFit/>
          </a:bodyPr>
          <a:lstStyle/>
          <a:p>
            <a:r>
              <a:rPr lang="zh-CN" altLang="en-US" b="1" dirty="0"/>
              <a:t>对于上述问题，固定的罚因子也可以保证增广拉格朗日函数法收敛</a:t>
            </a:r>
          </a:p>
        </p:txBody>
      </p:sp>
      <p:sp>
        <p:nvSpPr>
          <p:cNvPr id="16" name="文本框 15">
            <a:extLst>
              <a:ext uri="{FF2B5EF4-FFF2-40B4-BE49-F238E27FC236}">
                <a16:creationId xmlns:a16="http://schemas.microsoft.com/office/drawing/2014/main" id="{45B577EE-6007-4E06-B910-71BD056AEEDB}"/>
              </a:ext>
            </a:extLst>
          </p:cNvPr>
          <p:cNvSpPr txBox="1"/>
          <p:nvPr/>
        </p:nvSpPr>
        <p:spPr>
          <a:xfrm>
            <a:off x="7667796" y="3429000"/>
            <a:ext cx="4676604" cy="369332"/>
          </a:xfrm>
          <a:prstGeom prst="rect">
            <a:avLst/>
          </a:prstGeom>
          <a:noFill/>
        </p:spPr>
        <p:txBody>
          <a:bodyPr wrap="square">
            <a:spAutoFit/>
          </a:bodyPr>
          <a:lstStyle/>
          <a:p>
            <a:r>
              <a:rPr lang="zh-CN" altLang="en-US" b="1" dirty="0"/>
              <a:t>相比罚函数法有更好的收敛性</a:t>
            </a:r>
          </a:p>
        </p:txBody>
      </p:sp>
    </p:spTree>
    <p:extLst>
      <p:ext uri="{BB962C8B-B14F-4D97-AF65-F5344CB8AC3E}">
        <p14:creationId xmlns:p14="http://schemas.microsoft.com/office/powerpoint/2010/main" val="3465623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7" name="文本框 6">
            <a:extLst>
              <a:ext uri="{FF2B5EF4-FFF2-40B4-BE49-F238E27FC236}">
                <a16:creationId xmlns:a16="http://schemas.microsoft.com/office/drawing/2014/main" id="{822F1E23-B635-470C-AE66-480A1B1623DB}"/>
              </a:ext>
            </a:extLst>
          </p:cNvPr>
          <p:cNvSpPr txBox="1"/>
          <p:nvPr/>
        </p:nvSpPr>
        <p:spPr>
          <a:xfrm>
            <a:off x="600772" y="440456"/>
            <a:ext cx="6184745" cy="461665"/>
          </a:xfrm>
          <a:prstGeom prst="rect">
            <a:avLst/>
          </a:prstGeom>
          <a:noFill/>
        </p:spPr>
        <p:txBody>
          <a:bodyPr wrap="square">
            <a:spAutoFit/>
          </a:bodyPr>
          <a:lstStyle/>
          <a:p>
            <a:r>
              <a:rPr lang="en-US" altLang="zh-CN" sz="2400" b="1" dirty="0"/>
              <a:t>Gradient-based algorithms</a:t>
            </a:r>
            <a:endParaRPr lang="zh-CN" altLang="en-US" sz="2400" b="1" dirty="0"/>
          </a:p>
        </p:txBody>
      </p:sp>
      <p:sp>
        <p:nvSpPr>
          <p:cNvPr id="13" name="文本框 12">
            <a:extLst>
              <a:ext uri="{FF2B5EF4-FFF2-40B4-BE49-F238E27FC236}">
                <a16:creationId xmlns:a16="http://schemas.microsoft.com/office/drawing/2014/main" id="{73DD32A5-CF63-40A9-8AB0-028F2C634978}"/>
              </a:ext>
            </a:extLst>
          </p:cNvPr>
          <p:cNvSpPr txBox="1"/>
          <p:nvPr/>
        </p:nvSpPr>
        <p:spPr>
          <a:xfrm>
            <a:off x="1308751" y="1291105"/>
            <a:ext cx="6096928" cy="1477328"/>
          </a:xfrm>
          <a:prstGeom prst="rect">
            <a:avLst/>
          </a:prstGeom>
          <a:noFill/>
        </p:spPr>
        <p:txBody>
          <a:bodyPr wrap="square">
            <a:spAutoFit/>
          </a:bodyPr>
          <a:lstStyle/>
          <a:p>
            <a:r>
              <a:rPr lang="zh-CN" altLang="en-US" b="1" dirty="0"/>
              <a:t>对于复杂算法无法解决的高维问题，基于梯度的方法往往有效。</a:t>
            </a:r>
            <a:endParaRPr lang="en-US" altLang="zh-CN" b="1" dirty="0"/>
          </a:p>
          <a:p>
            <a:endParaRPr lang="en-US" altLang="zh-CN" b="1" dirty="0"/>
          </a:p>
          <a:p>
            <a:r>
              <a:rPr lang="zh-CN" altLang="en-US" b="1" dirty="0"/>
              <a:t>缺点：收敛速度</a:t>
            </a:r>
            <a:endParaRPr lang="en-US" altLang="zh-CN" b="1" dirty="0"/>
          </a:p>
          <a:p>
            <a:r>
              <a:rPr lang="zh-CN" altLang="en-US" b="1" dirty="0"/>
              <a:t>但是很多问题可以构建快速梯度的方法</a:t>
            </a:r>
            <a:endParaRPr lang="en-US" altLang="zh-CN" b="1" dirty="0"/>
          </a:p>
        </p:txBody>
      </p:sp>
      <p:pic>
        <p:nvPicPr>
          <p:cNvPr id="14" name="图片 13">
            <a:extLst>
              <a:ext uri="{FF2B5EF4-FFF2-40B4-BE49-F238E27FC236}">
                <a16:creationId xmlns:a16="http://schemas.microsoft.com/office/drawing/2014/main" id="{39ED1C72-382B-426C-82D9-549C2A889C2C}"/>
              </a:ext>
            </a:extLst>
          </p:cNvPr>
          <p:cNvPicPr>
            <a:picLocks noChangeAspect="1"/>
          </p:cNvPicPr>
          <p:nvPr/>
        </p:nvPicPr>
        <p:blipFill>
          <a:blip r:embed="rId7"/>
          <a:stretch>
            <a:fillRect/>
          </a:stretch>
        </p:blipFill>
        <p:spPr>
          <a:xfrm>
            <a:off x="2500894" y="3077984"/>
            <a:ext cx="4284623" cy="691068"/>
          </a:xfrm>
          <a:prstGeom prst="rect">
            <a:avLst/>
          </a:prstGeom>
        </p:spPr>
      </p:pic>
      <p:pic>
        <p:nvPicPr>
          <p:cNvPr id="16" name="图片 15">
            <a:extLst>
              <a:ext uri="{FF2B5EF4-FFF2-40B4-BE49-F238E27FC236}">
                <a16:creationId xmlns:a16="http://schemas.microsoft.com/office/drawing/2014/main" id="{E63324B7-4791-4E8E-ACC3-670A826B8341}"/>
              </a:ext>
            </a:extLst>
          </p:cNvPr>
          <p:cNvPicPr>
            <a:picLocks noChangeAspect="1"/>
          </p:cNvPicPr>
          <p:nvPr/>
        </p:nvPicPr>
        <p:blipFill>
          <a:blip r:embed="rId8"/>
          <a:stretch>
            <a:fillRect/>
          </a:stretch>
        </p:blipFill>
        <p:spPr>
          <a:xfrm>
            <a:off x="1494747" y="4089568"/>
            <a:ext cx="7956996" cy="1684328"/>
          </a:xfrm>
          <a:prstGeom prst="rect">
            <a:avLst/>
          </a:prstGeom>
        </p:spPr>
      </p:pic>
    </p:spTree>
    <p:extLst>
      <p:ext uri="{BB962C8B-B14F-4D97-AF65-F5344CB8AC3E}">
        <p14:creationId xmlns:p14="http://schemas.microsoft.com/office/powerpoint/2010/main" val="34642595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5" name="图片 4">
            <a:extLst>
              <a:ext uri="{FF2B5EF4-FFF2-40B4-BE49-F238E27FC236}">
                <a16:creationId xmlns:a16="http://schemas.microsoft.com/office/drawing/2014/main" id="{78307801-C657-4E98-874F-076FB7F5434C}"/>
              </a:ext>
            </a:extLst>
          </p:cNvPr>
          <p:cNvPicPr>
            <a:picLocks noChangeAspect="1"/>
          </p:cNvPicPr>
          <p:nvPr/>
        </p:nvPicPr>
        <p:blipFill>
          <a:blip r:embed="rId5"/>
          <a:stretch>
            <a:fillRect/>
          </a:stretch>
        </p:blipFill>
        <p:spPr>
          <a:xfrm>
            <a:off x="537148" y="1075896"/>
            <a:ext cx="4949222" cy="4420664"/>
          </a:xfrm>
          <a:prstGeom prst="rect">
            <a:avLst/>
          </a:prstGeom>
        </p:spPr>
      </p:pic>
      <p:pic>
        <p:nvPicPr>
          <p:cNvPr id="8" name="图片 7">
            <a:extLst>
              <a:ext uri="{FF2B5EF4-FFF2-40B4-BE49-F238E27FC236}">
                <a16:creationId xmlns:a16="http://schemas.microsoft.com/office/drawing/2014/main" id="{ECD734CC-F625-4A2A-A0AA-3ACBA2913CC1}"/>
              </a:ext>
            </a:extLst>
          </p:cNvPr>
          <p:cNvPicPr>
            <a:picLocks noChangeAspect="1"/>
          </p:cNvPicPr>
          <p:nvPr/>
        </p:nvPicPr>
        <p:blipFill>
          <a:blip r:embed="rId6"/>
          <a:stretch>
            <a:fillRect/>
          </a:stretch>
        </p:blipFill>
        <p:spPr>
          <a:xfrm>
            <a:off x="5853392" y="983541"/>
            <a:ext cx="6266339" cy="4290161"/>
          </a:xfrm>
          <a:prstGeom prst="rect">
            <a:avLst/>
          </a:prstGeom>
        </p:spPr>
      </p:pic>
      <p:sp>
        <p:nvSpPr>
          <p:cNvPr id="6" name="文本框 5">
            <a:extLst>
              <a:ext uri="{FF2B5EF4-FFF2-40B4-BE49-F238E27FC236}">
                <a16:creationId xmlns:a16="http://schemas.microsoft.com/office/drawing/2014/main" id="{8F5F6A3C-8878-49FC-851C-A5ABC0F840DF}"/>
              </a:ext>
            </a:extLst>
          </p:cNvPr>
          <p:cNvSpPr txBox="1"/>
          <p:nvPr/>
        </p:nvSpPr>
        <p:spPr>
          <a:xfrm>
            <a:off x="537148" y="337210"/>
            <a:ext cx="4252386" cy="646331"/>
          </a:xfrm>
          <a:prstGeom prst="rect">
            <a:avLst/>
          </a:prstGeom>
          <a:noFill/>
        </p:spPr>
        <p:txBody>
          <a:bodyPr wrap="square" rtlCol="0">
            <a:spAutoFit/>
          </a:bodyPr>
          <a:lstStyle/>
          <a:p>
            <a:r>
              <a:rPr lang="en-US" altLang="zh-CN" sz="3600" b="1" dirty="0"/>
              <a:t>ADMM</a:t>
            </a:r>
            <a:endParaRPr lang="zh-CN" altLang="en-US" sz="3600" b="1" dirty="0"/>
          </a:p>
        </p:txBody>
      </p:sp>
      <p:sp>
        <p:nvSpPr>
          <p:cNvPr id="7" name="文本框 6">
            <a:extLst>
              <a:ext uri="{FF2B5EF4-FFF2-40B4-BE49-F238E27FC236}">
                <a16:creationId xmlns:a16="http://schemas.microsoft.com/office/drawing/2014/main" id="{84AB56E2-A3C9-44D3-94C9-A2D2AB3635C9}"/>
              </a:ext>
            </a:extLst>
          </p:cNvPr>
          <p:cNvSpPr txBox="1"/>
          <p:nvPr/>
        </p:nvSpPr>
        <p:spPr>
          <a:xfrm>
            <a:off x="5140960" y="5597438"/>
            <a:ext cx="3596640" cy="369332"/>
          </a:xfrm>
          <a:prstGeom prst="rect">
            <a:avLst/>
          </a:prstGeom>
          <a:noFill/>
        </p:spPr>
        <p:txBody>
          <a:bodyPr wrap="square">
            <a:spAutoFit/>
          </a:bodyPr>
          <a:lstStyle/>
          <a:p>
            <a:r>
              <a:rPr lang="zh-CN" altLang="en-US" b="1" dirty="0"/>
              <a:t>要求</a:t>
            </a:r>
            <a:r>
              <a:rPr lang="en-US" altLang="zh-CN" b="1" dirty="0"/>
              <a:t>f(X)</a:t>
            </a:r>
            <a:r>
              <a:rPr lang="zh-CN" altLang="en-US" b="1" dirty="0"/>
              <a:t>是强凸函数来保证收敛</a:t>
            </a:r>
          </a:p>
        </p:txBody>
      </p:sp>
      <p:pic>
        <p:nvPicPr>
          <p:cNvPr id="4" name="图片 3">
            <a:extLst>
              <a:ext uri="{FF2B5EF4-FFF2-40B4-BE49-F238E27FC236}">
                <a16:creationId xmlns:a16="http://schemas.microsoft.com/office/drawing/2014/main" id="{F0EFD8E2-BA67-4456-94FB-35D6748FC677}"/>
              </a:ext>
            </a:extLst>
          </p:cNvPr>
          <p:cNvPicPr>
            <a:picLocks noChangeAspect="1"/>
          </p:cNvPicPr>
          <p:nvPr/>
        </p:nvPicPr>
        <p:blipFill>
          <a:blip r:embed="rId7"/>
          <a:stretch>
            <a:fillRect/>
          </a:stretch>
        </p:blipFill>
        <p:spPr>
          <a:xfrm>
            <a:off x="6383020" y="6047618"/>
            <a:ext cx="3429000" cy="485775"/>
          </a:xfrm>
          <a:prstGeom prst="rect">
            <a:avLst/>
          </a:prstGeom>
        </p:spPr>
      </p:pic>
      <p:sp>
        <p:nvSpPr>
          <p:cNvPr id="11" name="文本框 10">
            <a:extLst>
              <a:ext uri="{FF2B5EF4-FFF2-40B4-BE49-F238E27FC236}">
                <a16:creationId xmlns:a16="http://schemas.microsoft.com/office/drawing/2014/main" id="{4F638657-78B6-42FE-B5FD-178168F36084}"/>
              </a:ext>
            </a:extLst>
          </p:cNvPr>
          <p:cNvSpPr txBox="1"/>
          <p:nvPr/>
        </p:nvSpPr>
        <p:spPr>
          <a:xfrm>
            <a:off x="5140960" y="6085810"/>
            <a:ext cx="1292860" cy="369332"/>
          </a:xfrm>
          <a:prstGeom prst="rect">
            <a:avLst/>
          </a:prstGeom>
          <a:noFill/>
        </p:spPr>
        <p:txBody>
          <a:bodyPr wrap="square">
            <a:spAutoFit/>
          </a:bodyPr>
          <a:lstStyle/>
          <a:p>
            <a:r>
              <a:rPr lang="zh-CN" altLang="en-US" b="1" dirty="0"/>
              <a:t>强凸定义：</a:t>
            </a:r>
            <a:endParaRPr lang="zh-CN" altLang="en-US" dirty="0"/>
          </a:p>
        </p:txBody>
      </p:sp>
      <p:pic>
        <p:nvPicPr>
          <p:cNvPr id="13" name="图片 12">
            <a:extLst>
              <a:ext uri="{FF2B5EF4-FFF2-40B4-BE49-F238E27FC236}">
                <a16:creationId xmlns:a16="http://schemas.microsoft.com/office/drawing/2014/main" id="{15A029EF-83F2-4E0E-80BB-AD053B9FAC28}"/>
              </a:ext>
            </a:extLst>
          </p:cNvPr>
          <p:cNvPicPr>
            <a:picLocks noChangeAspect="1"/>
          </p:cNvPicPr>
          <p:nvPr/>
        </p:nvPicPr>
        <p:blipFill>
          <a:blip r:embed="rId8"/>
          <a:stretch>
            <a:fillRect/>
          </a:stretch>
        </p:blipFill>
        <p:spPr>
          <a:xfrm>
            <a:off x="2081847" y="6133343"/>
            <a:ext cx="2562225" cy="400050"/>
          </a:xfrm>
          <a:prstGeom prst="rect">
            <a:avLst/>
          </a:prstGeom>
        </p:spPr>
      </p:pic>
      <p:sp>
        <p:nvSpPr>
          <p:cNvPr id="15" name="文本框 14">
            <a:extLst>
              <a:ext uri="{FF2B5EF4-FFF2-40B4-BE49-F238E27FC236}">
                <a16:creationId xmlns:a16="http://schemas.microsoft.com/office/drawing/2014/main" id="{0B5DE33C-17B8-4C5F-AA14-BC0FC0D59FC7}"/>
              </a:ext>
            </a:extLst>
          </p:cNvPr>
          <p:cNvSpPr txBox="1"/>
          <p:nvPr/>
        </p:nvSpPr>
        <p:spPr>
          <a:xfrm>
            <a:off x="772160" y="6148701"/>
            <a:ext cx="1442720" cy="369332"/>
          </a:xfrm>
          <a:prstGeom prst="rect">
            <a:avLst/>
          </a:prstGeom>
          <a:noFill/>
        </p:spPr>
        <p:txBody>
          <a:bodyPr wrap="square">
            <a:spAutoFit/>
          </a:bodyPr>
          <a:lstStyle/>
          <a:p>
            <a:r>
              <a:rPr lang="zh-CN" altLang="en-US" b="1" dirty="0"/>
              <a:t>凸函数定义：</a:t>
            </a:r>
            <a:endParaRPr lang="zh-CN" altLang="en-US" dirty="0"/>
          </a:p>
        </p:txBody>
      </p:sp>
      <p:sp>
        <p:nvSpPr>
          <p:cNvPr id="16" name="文本框 15">
            <a:extLst>
              <a:ext uri="{FF2B5EF4-FFF2-40B4-BE49-F238E27FC236}">
                <a16:creationId xmlns:a16="http://schemas.microsoft.com/office/drawing/2014/main" id="{F10B8B3E-F061-4B86-93A8-DFFAE91D1482}"/>
              </a:ext>
            </a:extLst>
          </p:cNvPr>
          <p:cNvSpPr txBox="1"/>
          <p:nvPr/>
        </p:nvSpPr>
        <p:spPr>
          <a:xfrm>
            <a:off x="5389921" y="6433382"/>
            <a:ext cx="3596640" cy="369332"/>
          </a:xfrm>
          <a:prstGeom prst="rect">
            <a:avLst/>
          </a:prstGeom>
          <a:noFill/>
        </p:spPr>
        <p:txBody>
          <a:bodyPr wrap="square">
            <a:spAutoFit/>
          </a:bodyPr>
          <a:lstStyle/>
          <a:p>
            <a:r>
              <a:rPr lang="zh-CN" altLang="en-US" b="1" dirty="0"/>
              <a:t>注意强凸函数不要求处处可微</a:t>
            </a:r>
          </a:p>
        </p:txBody>
      </p:sp>
    </p:spTree>
    <p:extLst>
      <p:ext uri="{BB962C8B-B14F-4D97-AF65-F5344CB8AC3E}">
        <p14:creationId xmlns:p14="http://schemas.microsoft.com/office/powerpoint/2010/main" val="18325573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10" name="图片 9">
            <a:extLst>
              <a:ext uri="{FF2B5EF4-FFF2-40B4-BE49-F238E27FC236}">
                <a16:creationId xmlns:a16="http://schemas.microsoft.com/office/drawing/2014/main" id="{686A877A-F118-4A36-9889-BC22CF101682}"/>
              </a:ext>
            </a:extLst>
          </p:cNvPr>
          <p:cNvPicPr>
            <a:picLocks noChangeAspect="1"/>
          </p:cNvPicPr>
          <p:nvPr/>
        </p:nvPicPr>
        <p:blipFill>
          <a:blip r:embed="rId5"/>
          <a:stretch>
            <a:fillRect/>
          </a:stretch>
        </p:blipFill>
        <p:spPr>
          <a:xfrm>
            <a:off x="147846" y="2017682"/>
            <a:ext cx="5856266" cy="3743038"/>
          </a:xfrm>
          <a:prstGeom prst="rect">
            <a:avLst/>
          </a:prstGeom>
        </p:spPr>
      </p:pic>
      <p:pic>
        <p:nvPicPr>
          <p:cNvPr id="7" name="图片 6">
            <a:extLst>
              <a:ext uri="{FF2B5EF4-FFF2-40B4-BE49-F238E27FC236}">
                <a16:creationId xmlns:a16="http://schemas.microsoft.com/office/drawing/2014/main" id="{9B411AA9-FA45-46EB-BAF5-2300675E7B5A}"/>
              </a:ext>
            </a:extLst>
          </p:cNvPr>
          <p:cNvPicPr>
            <a:picLocks noChangeAspect="1"/>
          </p:cNvPicPr>
          <p:nvPr/>
        </p:nvPicPr>
        <p:blipFill>
          <a:blip r:embed="rId6"/>
          <a:stretch>
            <a:fillRect/>
          </a:stretch>
        </p:blipFill>
        <p:spPr>
          <a:xfrm>
            <a:off x="6095999" y="1566858"/>
            <a:ext cx="5762789" cy="4193862"/>
          </a:xfrm>
          <a:prstGeom prst="rect">
            <a:avLst/>
          </a:prstGeom>
        </p:spPr>
      </p:pic>
      <p:sp>
        <p:nvSpPr>
          <p:cNvPr id="6" name="文本框 5">
            <a:extLst>
              <a:ext uri="{FF2B5EF4-FFF2-40B4-BE49-F238E27FC236}">
                <a16:creationId xmlns:a16="http://schemas.microsoft.com/office/drawing/2014/main" id="{0B5C168E-912C-4BF1-A0A1-C0C24C69E617}"/>
              </a:ext>
            </a:extLst>
          </p:cNvPr>
          <p:cNvSpPr txBox="1"/>
          <p:nvPr/>
        </p:nvSpPr>
        <p:spPr>
          <a:xfrm>
            <a:off x="537148" y="337210"/>
            <a:ext cx="4252386" cy="646331"/>
          </a:xfrm>
          <a:prstGeom prst="rect">
            <a:avLst/>
          </a:prstGeom>
          <a:noFill/>
        </p:spPr>
        <p:txBody>
          <a:bodyPr wrap="square" rtlCol="0">
            <a:spAutoFit/>
          </a:bodyPr>
          <a:lstStyle/>
          <a:p>
            <a:r>
              <a:rPr lang="en-US" altLang="zh-CN" sz="3600" b="1" dirty="0"/>
              <a:t>ADMM</a:t>
            </a:r>
            <a:endParaRPr lang="zh-CN" altLang="en-US" sz="3600" b="1" dirty="0"/>
          </a:p>
        </p:txBody>
      </p:sp>
    </p:spTree>
    <p:extLst>
      <p:ext uri="{BB962C8B-B14F-4D97-AF65-F5344CB8AC3E}">
        <p14:creationId xmlns:p14="http://schemas.microsoft.com/office/powerpoint/2010/main" val="2056395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4" name="图片 3">
            <a:extLst>
              <a:ext uri="{FF2B5EF4-FFF2-40B4-BE49-F238E27FC236}">
                <a16:creationId xmlns:a16="http://schemas.microsoft.com/office/drawing/2014/main" id="{21E0FB88-FD0A-4D15-A588-B85ACCD353C7}"/>
              </a:ext>
            </a:extLst>
          </p:cNvPr>
          <p:cNvPicPr>
            <a:picLocks noChangeAspect="1"/>
          </p:cNvPicPr>
          <p:nvPr/>
        </p:nvPicPr>
        <p:blipFill>
          <a:blip r:embed="rId5"/>
          <a:stretch>
            <a:fillRect/>
          </a:stretch>
        </p:blipFill>
        <p:spPr>
          <a:xfrm>
            <a:off x="133553" y="1594438"/>
            <a:ext cx="5912833" cy="4064156"/>
          </a:xfrm>
          <a:prstGeom prst="rect">
            <a:avLst/>
          </a:prstGeom>
        </p:spPr>
      </p:pic>
      <p:pic>
        <p:nvPicPr>
          <p:cNvPr id="6" name="图片 5">
            <a:extLst>
              <a:ext uri="{FF2B5EF4-FFF2-40B4-BE49-F238E27FC236}">
                <a16:creationId xmlns:a16="http://schemas.microsoft.com/office/drawing/2014/main" id="{82989611-7764-406F-A65C-35E592C734E2}"/>
              </a:ext>
            </a:extLst>
          </p:cNvPr>
          <p:cNvPicPr>
            <a:picLocks noChangeAspect="1"/>
          </p:cNvPicPr>
          <p:nvPr/>
        </p:nvPicPr>
        <p:blipFill>
          <a:blip r:embed="rId6"/>
          <a:stretch>
            <a:fillRect/>
          </a:stretch>
        </p:blipFill>
        <p:spPr>
          <a:xfrm>
            <a:off x="5931026" y="1594438"/>
            <a:ext cx="5975021" cy="4064156"/>
          </a:xfrm>
          <a:prstGeom prst="rect">
            <a:avLst/>
          </a:prstGeom>
        </p:spPr>
      </p:pic>
      <p:sp>
        <p:nvSpPr>
          <p:cNvPr id="11" name="文本框 10">
            <a:extLst>
              <a:ext uri="{FF2B5EF4-FFF2-40B4-BE49-F238E27FC236}">
                <a16:creationId xmlns:a16="http://schemas.microsoft.com/office/drawing/2014/main" id="{08512686-547B-4615-923E-938A9FE82A1D}"/>
              </a:ext>
            </a:extLst>
          </p:cNvPr>
          <p:cNvSpPr txBox="1"/>
          <p:nvPr/>
        </p:nvSpPr>
        <p:spPr>
          <a:xfrm>
            <a:off x="537148" y="337210"/>
            <a:ext cx="4252386" cy="646331"/>
          </a:xfrm>
          <a:prstGeom prst="rect">
            <a:avLst/>
          </a:prstGeom>
          <a:noFill/>
        </p:spPr>
        <p:txBody>
          <a:bodyPr wrap="square" rtlCol="0">
            <a:spAutoFit/>
          </a:bodyPr>
          <a:lstStyle/>
          <a:p>
            <a:r>
              <a:rPr lang="en-US" altLang="zh-CN" sz="3600" b="1" dirty="0"/>
              <a:t>ADMM</a:t>
            </a:r>
            <a:endParaRPr lang="zh-CN" altLang="en-US" sz="3600" b="1" dirty="0"/>
          </a:p>
        </p:txBody>
      </p:sp>
    </p:spTree>
    <p:extLst>
      <p:ext uri="{BB962C8B-B14F-4D97-AF65-F5344CB8AC3E}">
        <p14:creationId xmlns:p14="http://schemas.microsoft.com/office/powerpoint/2010/main" val="5330254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sp>
        <p:nvSpPr>
          <p:cNvPr id="2" name="文本框 1">
            <a:extLst>
              <a:ext uri="{FF2B5EF4-FFF2-40B4-BE49-F238E27FC236}">
                <a16:creationId xmlns:a16="http://schemas.microsoft.com/office/drawing/2014/main" id="{E05AD3A0-29E7-4E07-A9F3-7E1EACF0D10D}"/>
              </a:ext>
            </a:extLst>
          </p:cNvPr>
          <p:cNvSpPr txBox="1"/>
          <p:nvPr/>
        </p:nvSpPr>
        <p:spPr>
          <a:xfrm>
            <a:off x="537148" y="337210"/>
            <a:ext cx="4252386" cy="646331"/>
          </a:xfrm>
          <a:prstGeom prst="rect">
            <a:avLst/>
          </a:prstGeom>
          <a:noFill/>
        </p:spPr>
        <p:txBody>
          <a:bodyPr wrap="square" rtlCol="0">
            <a:spAutoFit/>
          </a:bodyPr>
          <a:lstStyle/>
          <a:p>
            <a:r>
              <a:rPr lang="en-US" altLang="zh-CN" sz="3600" b="1" dirty="0"/>
              <a:t>ADMM</a:t>
            </a:r>
            <a:endParaRPr lang="zh-CN" altLang="en-US" sz="3600" b="1" dirty="0"/>
          </a:p>
        </p:txBody>
      </p:sp>
      <p:pic>
        <p:nvPicPr>
          <p:cNvPr id="4" name="图片 3">
            <a:extLst>
              <a:ext uri="{FF2B5EF4-FFF2-40B4-BE49-F238E27FC236}">
                <a16:creationId xmlns:a16="http://schemas.microsoft.com/office/drawing/2014/main" id="{6FB15278-D8DB-401F-8079-A0150737B569}"/>
              </a:ext>
            </a:extLst>
          </p:cNvPr>
          <p:cNvPicPr>
            <a:picLocks noChangeAspect="1"/>
          </p:cNvPicPr>
          <p:nvPr/>
        </p:nvPicPr>
        <p:blipFill>
          <a:blip r:embed="rId5"/>
          <a:stretch>
            <a:fillRect/>
          </a:stretch>
        </p:blipFill>
        <p:spPr>
          <a:xfrm>
            <a:off x="65507" y="2728316"/>
            <a:ext cx="5806973" cy="1169461"/>
          </a:xfrm>
          <a:prstGeom prst="rect">
            <a:avLst/>
          </a:prstGeom>
        </p:spPr>
      </p:pic>
      <p:pic>
        <p:nvPicPr>
          <p:cNvPr id="6" name="图片 5">
            <a:extLst>
              <a:ext uri="{FF2B5EF4-FFF2-40B4-BE49-F238E27FC236}">
                <a16:creationId xmlns:a16="http://schemas.microsoft.com/office/drawing/2014/main" id="{F3282CA4-84B7-4C6B-99B4-D92A5CAF52B0}"/>
              </a:ext>
            </a:extLst>
          </p:cNvPr>
          <p:cNvPicPr>
            <a:picLocks noChangeAspect="1"/>
          </p:cNvPicPr>
          <p:nvPr/>
        </p:nvPicPr>
        <p:blipFill>
          <a:blip r:embed="rId6"/>
          <a:stretch>
            <a:fillRect/>
          </a:stretch>
        </p:blipFill>
        <p:spPr>
          <a:xfrm>
            <a:off x="1248886" y="1607421"/>
            <a:ext cx="3434874" cy="714772"/>
          </a:xfrm>
          <a:prstGeom prst="rect">
            <a:avLst/>
          </a:prstGeom>
        </p:spPr>
      </p:pic>
      <p:pic>
        <p:nvPicPr>
          <p:cNvPr id="8" name="图片 7">
            <a:extLst>
              <a:ext uri="{FF2B5EF4-FFF2-40B4-BE49-F238E27FC236}">
                <a16:creationId xmlns:a16="http://schemas.microsoft.com/office/drawing/2014/main" id="{A725B57B-BC4E-454F-9B60-2B8B9E04F8F5}"/>
              </a:ext>
            </a:extLst>
          </p:cNvPr>
          <p:cNvPicPr>
            <a:picLocks noChangeAspect="1"/>
          </p:cNvPicPr>
          <p:nvPr/>
        </p:nvPicPr>
        <p:blipFill>
          <a:blip r:embed="rId7"/>
          <a:stretch>
            <a:fillRect/>
          </a:stretch>
        </p:blipFill>
        <p:spPr>
          <a:xfrm>
            <a:off x="5676102" y="1623645"/>
            <a:ext cx="6141728" cy="464567"/>
          </a:xfrm>
          <a:prstGeom prst="rect">
            <a:avLst/>
          </a:prstGeom>
        </p:spPr>
      </p:pic>
      <p:pic>
        <p:nvPicPr>
          <p:cNvPr id="12" name="图片 11">
            <a:extLst>
              <a:ext uri="{FF2B5EF4-FFF2-40B4-BE49-F238E27FC236}">
                <a16:creationId xmlns:a16="http://schemas.microsoft.com/office/drawing/2014/main" id="{F040591C-4B04-4E75-8EB3-53863CB9784B}"/>
              </a:ext>
            </a:extLst>
          </p:cNvPr>
          <p:cNvPicPr>
            <a:picLocks noChangeAspect="1"/>
          </p:cNvPicPr>
          <p:nvPr/>
        </p:nvPicPr>
        <p:blipFill>
          <a:blip r:embed="rId8"/>
          <a:stretch>
            <a:fillRect/>
          </a:stretch>
        </p:blipFill>
        <p:spPr>
          <a:xfrm>
            <a:off x="5799832" y="2573888"/>
            <a:ext cx="6326661" cy="1259099"/>
          </a:xfrm>
          <a:prstGeom prst="rect">
            <a:avLst/>
          </a:prstGeom>
        </p:spPr>
      </p:pic>
    </p:spTree>
    <p:extLst>
      <p:ext uri="{BB962C8B-B14F-4D97-AF65-F5344CB8AC3E}">
        <p14:creationId xmlns:p14="http://schemas.microsoft.com/office/powerpoint/2010/main" val="42122810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5" name="图片 4">
            <a:extLst>
              <a:ext uri="{FF2B5EF4-FFF2-40B4-BE49-F238E27FC236}">
                <a16:creationId xmlns:a16="http://schemas.microsoft.com/office/drawing/2014/main" id="{070EADF7-32AF-4A63-9709-53DED74B49C5}"/>
              </a:ext>
            </a:extLst>
          </p:cNvPr>
          <p:cNvPicPr>
            <a:picLocks noChangeAspect="1"/>
          </p:cNvPicPr>
          <p:nvPr/>
        </p:nvPicPr>
        <p:blipFill>
          <a:blip r:embed="rId5"/>
          <a:stretch>
            <a:fillRect/>
          </a:stretch>
        </p:blipFill>
        <p:spPr>
          <a:xfrm>
            <a:off x="303468" y="1825692"/>
            <a:ext cx="5278008" cy="3599748"/>
          </a:xfrm>
          <a:prstGeom prst="rect">
            <a:avLst/>
          </a:prstGeom>
        </p:spPr>
      </p:pic>
      <p:pic>
        <p:nvPicPr>
          <p:cNvPr id="8" name="图片 7">
            <a:extLst>
              <a:ext uri="{FF2B5EF4-FFF2-40B4-BE49-F238E27FC236}">
                <a16:creationId xmlns:a16="http://schemas.microsoft.com/office/drawing/2014/main" id="{1C152D9A-4A1D-4293-9BCF-0FA6BAC4D4D0}"/>
              </a:ext>
            </a:extLst>
          </p:cNvPr>
          <p:cNvPicPr>
            <a:picLocks noChangeAspect="1"/>
          </p:cNvPicPr>
          <p:nvPr/>
        </p:nvPicPr>
        <p:blipFill>
          <a:blip r:embed="rId6"/>
          <a:stretch>
            <a:fillRect/>
          </a:stretch>
        </p:blipFill>
        <p:spPr>
          <a:xfrm>
            <a:off x="5797363" y="1785052"/>
            <a:ext cx="5749165" cy="3681028"/>
          </a:xfrm>
          <a:prstGeom prst="rect">
            <a:avLst/>
          </a:prstGeom>
        </p:spPr>
      </p:pic>
      <p:sp>
        <p:nvSpPr>
          <p:cNvPr id="13" name="文本框 12">
            <a:extLst>
              <a:ext uri="{FF2B5EF4-FFF2-40B4-BE49-F238E27FC236}">
                <a16:creationId xmlns:a16="http://schemas.microsoft.com/office/drawing/2014/main" id="{F8B5F8EA-0125-4FE9-A47C-95D7EE3A57B7}"/>
              </a:ext>
            </a:extLst>
          </p:cNvPr>
          <p:cNvSpPr txBox="1"/>
          <p:nvPr/>
        </p:nvSpPr>
        <p:spPr>
          <a:xfrm>
            <a:off x="537148" y="337210"/>
            <a:ext cx="4252386" cy="646331"/>
          </a:xfrm>
          <a:prstGeom prst="rect">
            <a:avLst/>
          </a:prstGeom>
          <a:noFill/>
        </p:spPr>
        <p:txBody>
          <a:bodyPr wrap="square" rtlCol="0">
            <a:spAutoFit/>
          </a:bodyPr>
          <a:lstStyle/>
          <a:p>
            <a:r>
              <a:rPr lang="en-US" altLang="zh-CN" sz="3600" b="1" dirty="0"/>
              <a:t>ADMM</a:t>
            </a:r>
            <a:endParaRPr lang="zh-CN" altLang="en-US" sz="3600" b="1" dirty="0"/>
          </a:p>
        </p:txBody>
      </p:sp>
    </p:spTree>
    <p:extLst>
      <p:ext uri="{BB962C8B-B14F-4D97-AF65-F5344CB8AC3E}">
        <p14:creationId xmlns:p14="http://schemas.microsoft.com/office/powerpoint/2010/main" val="40245169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sp>
        <p:nvSpPr>
          <p:cNvPr id="2" name="文本框 1">
            <a:extLst>
              <a:ext uri="{FF2B5EF4-FFF2-40B4-BE49-F238E27FC236}">
                <a16:creationId xmlns:a16="http://schemas.microsoft.com/office/drawing/2014/main" id="{E05AD3A0-29E7-4E07-A9F3-7E1EACF0D10D}"/>
              </a:ext>
            </a:extLst>
          </p:cNvPr>
          <p:cNvSpPr txBox="1"/>
          <p:nvPr/>
        </p:nvSpPr>
        <p:spPr>
          <a:xfrm>
            <a:off x="537148" y="337210"/>
            <a:ext cx="4252386" cy="646331"/>
          </a:xfrm>
          <a:prstGeom prst="rect">
            <a:avLst/>
          </a:prstGeom>
          <a:noFill/>
        </p:spPr>
        <p:txBody>
          <a:bodyPr wrap="square" rtlCol="0">
            <a:spAutoFit/>
          </a:bodyPr>
          <a:lstStyle/>
          <a:p>
            <a:r>
              <a:rPr lang="en-US" altLang="zh-CN" sz="3600" b="1" dirty="0"/>
              <a:t>ADMM</a:t>
            </a:r>
            <a:endParaRPr lang="zh-CN" altLang="en-US" sz="3600" b="1" dirty="0"/>
          </a:p>
        </p:txBody>
      </p:sp>
      <p:pic>
        <p:nvPicPr>
          <p:cNvPr id="4" name="图片 3">
            <a:extLst>
              <a:ext uri="{FF2B5EF4-FFF2-40B4-BE49-F238E27FC236}">
                <a16:creationId xmlns:a16="http://schemas.microsoft.com/office/drawing/2014/main" id="{05CC8E5C-0416-4845-B39F-C48AA934092B}"/>
              </a:ext>
            </a:extLst>
          </p:cNvPr>
          <p:cNvPicPr>
            <a:picLocks noChangeAspect="1"/>
          </p:cNvPicPr>
          <p:nvPr/>
        </p:nvPicPr>
        <p:blipFill>
          <a:blip r:embed="rId5"/>
          <a:stretch>
            <a:fillRect/>
          </a:stretch>
        </p:blipFill>
        <p:spPr>
          <a:xfrm>
            <a:off x="1882243" y="1259052"/>
            <a:ext cx="1862046" cy="646331"/>
          </a:xfrm>
          <a:prstGeom prst="rect">
            <a:avLst/>
          </a:prstGeom>
        </p:spPr>
      </p:pic>
      <p:pic>
        <p:nvPicPr>
          <p:cNvPr id="7" name="图片 6">
            <a:extLst>
              <a:ext uri="{FF2B5EF4-FFF2-40B4-BE49-F238E27FC236}">
                <a16:creationId xmlns:a16="http://schemas.microsoft.com/office/drawing/2014/main" id="{47B0E244-87B3-4E8C-A81A-8935A988B500}"/>
              </a:ext>
            </a:extLst>
          </p:cNvPr>
          <p:cNvPicPr>
            <a:picLocks noChangeAspect="1"/>
          </p:cNvPicPr>
          <p:nvPr/>
        </p:nvPicPr>
        <p:blipFill>
          <a:blip r:embed="rId6"/>
          <a:stretch>
            <a:fillRect/>
          </a:stretch>
        </p:blipFill>
        <p:spPr>
          <a:xfrm>
            <a:off x="537148" y="2305712"/>
            <a:ext cx="6605315" cy="2246575"/>
          </a:xfrm>
          <a:prstGeom prst="rect">
            <a:avLst/>
          </a:prstGeom>
        </p:spPr>
      </p:pic>
      <p:pic>
        <p:nvPicPr>
          <p:cNvPr id="5" name="图片 4">
            <a:extLst>
              <a:ext uri="{FF2B5EF4-FFF2-40B4-BE49-F238E27FC236}">
                <a16:creationId xmlns:a16="http://schemas.microsoft.com/office/drawing/2014/main" id="{759DAEEE-463C-4661-85BB-4D9A57A76DC7}"/>
              </a:ext>
            </a:extLst>
          </p:cNvPr>
          <p:cNvPicPr>
            <a:picLocks noChangeAspect="1"/>
          </p:cNvPicPr>
          <p:nvPr/>
        </p:nvPicPr>
        <p:blipFill>
          <a:blip r:embed="rId7"/>
          <a:stretch>
            <a:fillRect/>
          </a:stretch>
        </p:blipFill>
        <p:spPr>
          <a:xfrm>
            <a:off x="6951430" y="1102995"/>
            <a:ext cx="5000625" cy="4895850"/>
          </a:xfrm>
          <a:prstGeom prst="rect">
            <a:avLst/>
          </a:prstGeom>
        </p:spPr>
      </p:pic>
      <p:pic>
        <p:nvPicPr>
          <p:cNvPr id="8" name="图片 7">
            <a:extLst>
              <a:ext uri="{FF2B5EF4-FFF2-40B4-BE49-F238E27FC236}">
                <a16:creationId xmlns:a16="http://schemas.microsoft.com/office/drawing/2014/main" id="{DF8B24EB-CD61-47EB-BE26-7429CAC97BFE}"/>
              </a:ext>
            </a:extLst>
          </p:cNvPr>
          <p:cNvPicPr>
            <a:picLocks noChangeAspect="1"/>
          </p:cNvPicPr>
          <p:nvPr/>
        </p:nvPicPr>
        <p:blipFill>
          <a:blip r:embed="rId8"/>
          <a:stretch>
            <a:fillRect/>
          </a:stretch>
        </p:blipFill>
        <p:spPr>
          <a:xfrm>
            <a:off x="8064500" y="5920422"/>
            <a:ext cx="3276600" cy="828675"/>
          </a:xfrm>
          <a:prstGeom prst="rect">
            <a:avLst/>
          </a:prstGeom>
        </p:spPr>
      </p:pic>
    </p:spTree>
    <p:extLst>
      <p:ext uri="{BB962C8B-B14F-4D97-AF65-F5344CB8AC3E}">
        <p14:creationId xmlns:p14="http://schemas.microsoft.com/office/powerpoint/2010/main" val="39163427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8" name="文本框 7">
            <a:extLst>
              <a:ext uri="{FF2B5EF4-FFF2-40B4-BE49-F238E27FC236}">
                <a16:creationId xmlns:a16="http://schemas.microsoft.com/office/drawing/2014/main" id="{DF34E292-2230-46B3-B302-DDE1A238FFF5}"/>
              </a:ext>
            </a:extLst>
          </p:cNvPr>
          <p:cNvSpPr txBox="1"/>
          <p:nvPr/>
        </p:nvSpPr>
        <p:spPr>
          <a:xfrm>
            <a:off x="494836" y="353227"/>
            <a:ext cx="6096928" cy="369332"/>
          </a:xfrm>
          <a:prstGeom prst="rect">
            <a:avLst/>
          </a:prstGeom>
          <a:noFill/>
        </p:spPr>
        <p:txBody>
          <a:bodyPr wrap="square">
            <a:spAutoFit/>
          </a:bodyPr>
          <a:lstStyle/>
          <a:p>
            <a:r>
              <a:rPr lang="en-US" altLang="zh-CN" b="1" dirty="0"/>
              <a:t>Split Bregman Method</a:t>
            </a:r>
            <a:endParaRPr lang="zh-CN" altLang="en-US" b="1" dirty="0"/>
          </a:p>
        </p:txBody>
      </p:sp>
      <p:sp>
        <p:nvSpPr>
          <p:cNvPr id="7" name="文本框 6">
            <a:extLst>
              <a:ext uri="{FF2B5EF4-FFF2-40B4-BE49-F238E27FC236}">
                <a16:creationId xmlns:a16="http://schemas.microsoft.com/office/drawing/2014/main" id="{E7E152A1-8884-4649-B013-050AD4A47B8B}"/>
              </a:ext>
            </a:extLst>
          </p:cNvPr>
          <p:cNvSpPr txBox="1"/>
          <p:nvPr/>
        </p:nvSpPr>
        <p:spPr>
          <a:xfrm>
            <a:off x="1609958" y="890305"/>
            <a:ext cx="6096928" cy="1754326"/>
          </a:xfrm>
          <a:prstGeom prst="rect">
            <a:avLst/>
          </a:prstGeom>
          <a:noFill/>
        </p:spPr>
        <p:txBody>
          <a:bodyPr wrap="square">
            <a:spAutoFit/>
          </a:bodyPr>
          <a:lstStyle/>
          <a:p>
            <a:r>
              <a:rPr lang="en-US" altLang="zh-CN" b="1" i="0" dirty="0">
                <a:solidFill>
                  <a:srgbClr val="202124"/>
                </a:solidFill>
                <a:effectLst/>
                <a:latin typeface="arial" panose="020B0604020202020204" pitchFamily="34" charset="0"/>
              </a:rPr>
              <a:t>Split Bregman is one of the fastest solvers for Total-Variation denoising, image reconstruction from Fourier coefficients, convex image segmentation, and many other problems. The method is a </a:t>
            </a:r>
            <a:r>
              <a:rPr lang="en-US" altLang="zh-CN" b="1" i="0" dirty="0">
                <a:solidFill>
                  <a:srgbClr val="EA4335"/>
                </a:solidFill>
                <a:effectLst/>
                <a:latin typeface="arial" panose="020B0604020202020204" pitchFamily="34" charset="0"/>
              </a:rPr>
              <a:t>re-interpretation of the alternating direction method of</a:t>
            </a:r>
            <a:r>
              <a:rPr lang="en-US" altLang="zh-CN" b="1" i="0" dirty="0">
                <a:solidFill>
                  <a:srgbClr val="202124"/>
                </a:solidFill>
                <a:effectLst/>
                <a:latin typeface="arial" panose="020B0604020202020204" pitchFamily="34" charset="0"/>
              </a:rPr>
              <a:t> multipliers that is specially adapted to L1 problems.</a:t>
            </a:r>
            <a:endParaRPr lang="zh-CN" altLang="en-US" b="1" dirty="0"/>
          </a:p>
        </p:txBody>
      </p:sp>
      <p:pic>
        <p:nvPicPr>
          <p:cNvPr id="4" name="图片 3">
            <a:extLst>
              <a:ext uri="{FF2B5EF4-FFF2-40B4-BE49-F238E27FC236}">
                <a16:creationId xmlns:a16="http://schemas.microsoft.com/office/drawing/2014/main" id="{8C571BB5-100F-4AC7-AB88-DB57FD6A13C2}"/>
              </a:ext>
            </a:extLst>
          </p:cNvPr>
          <p:cNvPicPr>
            <a:picLocks noChangeAspect="1"/>
          </p:cNvPicPr>
          <p:nvPr/>
        </p:nvPicPr>
        <p:blipFill>
          <a:blip r:embed="rId6"/>
          <a:stretch>
            <a:fillRect/>
          </a:stretch>
        </p:blipFill>
        <p:spPr>
          <a:xfrm>
            <a:off x="1658669" y="4018399"/>
            <a:ext cx="5148757" cy="1827376"/>
          </a:xfrm>
          <a:prstGeom prst="rect">
            <a:avLst/>
          </a:prstGeom>
        </p:spPr>
      </p:pic>
      <p:sp>
        <p:nvSpPr>
          <p:cNvPr id="10" name="文本框 9">
            <a:extLst>
              <a:ext uri="{FF2B5EF4-FFF2-40B4-BE49-F238E27FC236}">
                <a16:creationId xmlns:a16="http://schemas.microsoft.com/office/drawing/2014/main" id="{38B49D54-8DFF-4136-B2D9-DA5DD10150F4}"/>
              </a:ext>
            </a:extLst>
          </p:cNvPr>
          <p:cNvSpPr txBox="1"/>
          <p:nvPr/>
        </p:nvSpPr>
        <p:spPr>
          <a:xfrm>
            <a:off x="1693592" y="3429000"/>
            <a:ext cx="6096928" cy="369332"/>
          </a:xfrm>
          <a:prstGeom prst="rect">
            <a:avLst/>
          </a:prstGeom>
          <a:noFill/>
        </p:spPr>
        <p:txBody>
          <a:bodyPr wrap="square">
            <a:spAutoFit/>
          </a:bodyPr>
          <a:lstStyle/>
          <a:p>
            <a:r>
              <a:rPr lang="en-US" altLang="zh-CN" b="1" dirty="0"/>
              <a:t>Some Common L1 Regularized Problems</a:t>
            </a:r>
            <a:endParaRPr lang="zh-CN" altLang="en-US" b="1" dirty="0"/>
          </a:p>
        </p:txBody>
      </p:sp>
    </p:spTree>
    <p:extLst>
      <p:ext uri="{BB962C8B-B14F-4D97-AF65-F5344CB8AC3E}">
        <p14:creationId xmlns:p14="http://schemas.microsoft.com/office/powerpoint/2010/main" val="35717498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8" name="文本框 7">
            <a:extLst>
              <a:ext uri="{FF2B5EF4-FFF2-40B4-BE49-F238E27FC236}">
                <a16:creationId xmlns:a16="http://schemas.microsoft.com/office/drawing/2014/main" id="{DF34E292-2230-46B3-B302-DDE1A238FFF5}"/>
              </a:ext>
            </a:extLst>
          </p:cNvPr>
          <p:cNvSpPr txBox="1"/>
          <p:nvPr/>
        </p:nvSpPr>
        <p:spPr>
          <a:xfrm>
            <a:off x="494836" y="353227"/>
            <a:ext cx="6096928" cy="400110"/>
          </a:xfrm>
          <a:prstGeom prst="rect">
            <a:avLst/>
          </a:prstGeom>
          <a:noFill/>
        </p:spPr>
        <p:txBody>
          <a:bodyPr wrap="square">
            <a:spAutoFit/>
          </a:bodyPr>
          <a:lstStyle/>
          <a:p>
            <a:r>
              <a:rPr lang="en-US" altLang="zh-CN" sz="2000" b="1" dirty="0"/>
              <a:t>Split Bregman Method</a:t>
            </a:r>
            <a:endParaRPr lang="zh-CN" altLang="en-US" sz="2000" b="1" dirty="0"/>
          </a:p>
        </p:txBody>
      </p:sp>
      <p:pic>
        <p:nvPicPr>
          <p:cNvPr id="3" name="图片 2">
            <a:extLst>
              <a:ext uri="{FF2B5EF4-FFF2-40B4-BE49-F238E27FC236}">
                <a16:creationId xmlns:a16="http://schemas.microsoft.com/office/drawing/2014/main" id="{51743EFE-EB8A-427B-9F88-176815E2FB0C}"/>
              </a:ext>
            </a:extLst>
          </p:cNvPr>
          <p:cNvPicPr>
            <a:picLocks noChangeAspect="1"/>
          </p:cNvPicPr>
          <p:nvPr/>
        </p:nvPicPr>
        <p:blipFill>
          <a:blip r:embed="rId6"/>
          <a:stretch>
            <a:fillRect/>
          </a:stretch>
        </p:blipFill>
        <p:spPr>
          <a:xfrm>
            <a:off x="783289" y="1237933"/>
            <a:ext cx="4562566" cy="809060"/>
          </a:xfrm>
          <a:prstGeom prst="rect">
            <a:avLst/>
          </a:prstGeom>
        </p:spPr>
      </p:pic>
      <p:pic>
        <p:nvPicPr>
          <p:cNvPr id="5" name="图片 4">
            <a:extLst>
              <a:ext uri="{FF2B5EF4-FFF2-40B4-BE49-F238E27FC236}">
                <a16:creationId xmlns:a16="http://schemas.microsoft.com/office/drawing/2014/main" id="{F879AF2F-1D8B-49BE-8A86-D01A4AC9B81A}"/>
              </a:ext>
            </a:extLst>
          </p:cNvPr>
          <p:cNvPicPr>
            <a:picLocks noChangeAspect="1"/>
          </p:cNvPicPr>
          <p:nvPr/>
        </p:nvPicPr>
        <p:blipFill>
          <a:blip r:embed="rId7"/>
          <a:stretch>
            <a:fillRect/>
          </a:stretch>
        </p:blipFill>
        <p:spPr>
          <a:xfrm>
            <a:off x="2198748" y="2191958"/>
            <a:ext cx="1344552" cy="524704"/>
          </a:xfrm>
          <a:prstGeom prst="rect">
            <a:avLst/>
          </a:prstGeom>
        </p:spPr>
      </p:pic>
      <p:pic>
        <p:nvPicPr>
          <p:cNvPr id="10" name="图片 9">
            <a:extLst>
              <a:ext uri="{FF2B5EF4-FFF2-40B4-BE49-F238E27FC236}">
                <a16:creationId xmlns:a16="http://schemas.microsoft.com/office/drawing/2014/main" id="{DA3F4320-655E-4CC6-B3FF-80003B0BB985}"/>
              </a:ext>
            </a:extLst>
          </p:cNvPr>
          <p:cNvPicPr>
            <a:picLocks noChangeAspect="1"/>
          </p:cNvPicPr>
          <p:nvPr/>
        </p:nvPicPr>
        <p:blipFill>
          <a:blip r:embed="rId8"/>
          <a:stretch>
            <a:fillRect/>
          </a:stretch>
        </p:blipFill>
        <p:spPr>
          <a:xfrm>
            <a:off x="822571" y="2947631"/>
            <a:ext cx="4808562" cy="587306"/>
          </a:xfrm>
          <a:prstGeom prst="rect">
            <a:avLst/>
          </a:prstGeom>
        </p:spPr>
      </p:pic>
      <p:pic>
        <p:nvPicPr>
          <p:cNvPr id="12" name="图片 11">
            <a:extLst>
              <a:ext uri="{FF2B5EF4-FFF2-40B4-BE49-F238E27FC236}">
                <a16:creationId xmlns:a16="http://schemas.microsoft.com/office/drawing/2014/main" id="{642F2EA1-DEE5-47C8-B47B-326E25CBAB97}"/>
              </a:ext>
            </a:extLst>
          </p:cNvPr>
          <p:cNvPicPr>
            <a:picLocks noChangeAspect="1"/>
          </p:cNvPicPr>
          <p:nvPr/>
        </p:nvPicPr>
        <p:blipFill>
          <a:blip r:embed="rId9"/>
          <a:stretch>
            <a:fillRect/>
          </a:stretch>
        </p:blipFill>
        <p:spPr>
          <a:xfrm>
            <a:off x="1067553" y="5078849"/>
            <a:ext cx="4406343" cy="731344"/>
          </a:xfrm>
          <a:prstGeom prst="rect">
            <a:avLst/>
          </a:prstGeom>
        </p:spPr>
      </p:pic>
      <p:pic>
        <p:nvPicPr>
          <p:cNvPr id="14" name="图片 13">
            <a:extLst>
              <a:ext uri="{FF2B5EF4-FFF2-40B4-BE49-F238E27FC236}">
                <a16:creationId xmlns:a16="http://schemas.microsoft.com/office/drawing/2014/main" id="{71728CC1-7167-47C4-B853-421B8E707FF4}"/>
              </a:ext>
            </a:extLst>
          </p:cNvPr>
          <p:cNvPicPr>
            <a:picLocks noChangeAspect="1"/>
          </p:cNvPicPr>
          <p:nvPr/>
        </p:nvPicPr>
        <p:blipFill>
          <a:blip r:embed="rId10"/>
          <a:stretch>
            <a:fillRect/>
          </a:stretch>
        </p:blipFill>
        <p:spPr>
          <a:xfrm>
            <a:off x="683986" y="4485759"/>
            <a:ext cx="6566046" cy="455975"/>
          </a:xfrm>
          <a:prstGeom prst="rect">
            <a:avLst/>
          </a:prstGeom>
        </p:spPr>
      </p:pic>
      <p:pic>
        <p:nvPicPr>
          <p:cNvPr id="16" name="图片 15">
            <a:extLst>
              <a:ext uri="{FF2B5EF4-FFF2-40B4-BE49-F238E27FC236}">
                <a16:creationId xmlns:a16="http://schemas.microsoft.com/office/drawing/2014/main" id="{360BD3EA-F42C-4411-B91D-438C2B2436AC}"/>
              </a:ext>
            </a:extLst>
          </p:cNvPr>
          <p:cNvPicPr>
            <a:picLocks noChangeAspect="1"/>
          </p:cNvPicPr>
          <p:nvPr/>
        </p:nvPicPr>
        <p:blipFill>
          <a:blip r:embed="rId11"/>
          <a:stretch>
            <a:fillRect/>
          </a:stretch>
        </p:blipFill>
        <p:spPr>
          <a:xfrm>
            <a:off x="7321762" y="1641643"/>
            <a:ext cx="3923575" cy="935748"/>
          </a:xfrm>
          <a:prstGeom prst="rect">
            <a:avLst/>
          </a:prstGeom>
        </p:spPr>
      </p:pic>
      <p:pic>
        <p:nvPicPr>
          <p:cNvPr id="18" name="图片 17">
            <a:extLst>
              <a:ext uri="{FF2B5EF4-FFF2-40B4-BE49-F238E27FC236}">
                <a16:creationId xmlns:a16="http://schemas.microsoft.com/office/drawing/2014/main" id="{3971C6CF-6064-42A6-9FBB-92C26F6D8F26}"/>
              </a:ext>
            </a:extLst>
          </p:cNvPr>
          <p:cNvPicPr>
            <a:picLocks noChangeAspect="1"/>
          </p:cNvPicPr>
          <p:nvPr/>
        </p:nvPicPr>
        <p:blipFill>
          <a:blip r:embed="rId12"/>
          <a:stretch>
            <a:fillRect/>
          </a:stretch>
        </p:blipFill>
        <p:spPr>
          <a:xfrm>
            <a:off x="7636370" y="2952916"/>
            <a:ext cx="3402877" cy="772634"/>
          </a:xfrm>
          <a:prstGeom prst="rect">
            <a:avLst/>
          </a:prstGeom>
        </p:spPr>
      </p:pic>
      <p:pic>
        <p:nvPicPr>
          <p:cNvPr id="20" name="图片 19">
            <a:extLst>
              <a:ext uri="{FF2B5EF4-FFF2-40B4-BE49-F238E27FC236}">
                <a16:creationId xmlns:a16="http://schemas.microsoft.com/office/drawing/2014/main" id="{ECDB8249-8763-4040-A2D1-3DBCEF381EA7}"/>
              </a:ext>
            </a:extLst>
          </p:cNvPr>
          <p:cNvPicPr>
            <a:picLocks noChangeAspect="1"/>
          </p:cNvPicPr>
          <p:nvPr/>
        </p:nvPicPr>
        <p:blipFill>
          <a:blip r:embed="rId13"/>
          <a:stretch>
            <a:fillRect/>
          </a:stretch>
        </p:blipFill>
        <p:spPr>
          <a:xfrm>
            <a:off x="7014026" y="5159203"/>
            <a:ext cx="5135629" cy="697775"/>
          </a:xfrm>
          <a:prstGeom prst="rect">
            <a:avLst/>
          </a:prstGeom>
        </p:spPr>
      </p:pic>
      <p:sp>
        <p:nvSpPr>
          <p:cNvPr id="22" name="文本框 21">
            <a:extLst>
              <a:ext uri="{FF2B5EF4-FFF2-40B4-BE49-F238E27FC236}">
                <a16:creationId xmlns:a16="http://schemas.microsoft.com/office/drawing/2014/main" id="{810A0649-5A13-470C-AACC-02D7B120D192}"/>
              </a:ext>
            </a:extLst>
          </p:cNvPr>
          <p:cNvSpPr txBox="1"/>
          <p:nvPr/>
        </p:nvSpPr>
        <p:spPr>
          <a:xfrm>
            <a:off x="8002912" y="4656045"/>
            <a:ext cx="2791468" cy="369332"/>
          </a:xfrm>
          <a:prstGeom prst="rect">
            <a:avLst/>
          </a:prstGeom>
          <a:noFill/>
        </p:spPr>
        <p:txBody>
          <a:bodyPr wrap="square">
            <a:spAutoFit/>
          </a:bodyPr>
          <a:lstStyle/>
          <a:p>
            <a:r>
              <a:rPr lang="en-US" altLang="zh-CN" b="1" dirty="0"/>
              <a:t>Bregman Distance</a:t>
            </a:r>
            <a:endParaRPr lang="zh-CN" altLang="en-US" b="1" dirty="0"/>
          </a:p>
        </p:txBody>
      </p:sp>
    </p:spTree>
    <p:extLst>
      <p:ext uri="{BB962C8B-B14F-4D97-AF65-F5344CB8AC3E}">
        <p14:creationId xmlns:p14="http://schemas.microsoft.com/office/powerpoint/2010/main" val="39260585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pic>
        <p:nvPicPr>
          <p:cNvPr id="3" name="图片 2">
            <a:extLst>
              <a:ext uri="{FF2B5EF4-FFF2-40B4-BE49-F238E27FC236}">
                <a16:creationId xmlns:a16="http://schemas.microsoft.com/office/drawing/2014/main" id="{820A11B8-EF9E-43D2-A1D8-AD357468BF29}"/>
              </a:ext>
            </a:extLst>
          </p:cNvPr>
          <p:cNvPicPr>
            <a:picLocks noChangeAspect="1"/>
          </p:cNvPicPr>
          <p:nvPr/>
        </p:nvPicPr>
        <p:blipFill>
          <a:blip r:embed="rId7"/>
          <a:stretch>
            <a:fillRect/>
          </a:stretch>
        </p:blipFill>
        <p:spPr>
          <a:xfrm>
            <a:off x="477565" y="1327301"/>
            <a:ext cx="6023469" cy="681603"/>
          </a:xfrm>
          <a:prstGeom prst="rect">
            <a:avLst/>
          </a:prstGeom>
        </p:spPr>
      </p:pic>
      <p:pic>
        <p:nvPicPr>
          <p:cNvPr id="10" name="图片 9">
            <a:extLst>
              <a:ext uri="{FF2B5EF4-FFF2-40B4-BE49-F238E27FC236}">
                <a16:creationId xmlns:a16="http://schemas.microsoft.com/office/drawing/2014/main" id="{82C5C541-4B14-4933-9D4C-D3891FB8B27C}"/>
              </a:ext>
            </a:extLst>
          </p:cNvPr>
          <p:cNvPicPr>
            <a:picLocks noChangeAspect="1"/>
          </p:cNvPicPr>
          <p:nvPr/>
        </p:nvPicPr>
        <p:blipFill>
          <a:blip r:embed="rId8"/>
          <a:stretch>
            <a:fillRect/>
          </a:stretch>
        </p:blipFill>
        <p:spPr>
          <a:xfrm>
            <a:off x="477565" y="2289063"/>
            <a:ext cx="6085640" cy="561752"/>
          </a:xfrm>
          <a:prstGeom prst="rect">
            <a:avLst/>
          </a:prstGeom>
        </p:spPr>
      </p:pic>
      <p:pic>
        <p:nvPicPr>
          <p:cNvPr id="12" name="图片 11">
            <a:extLst>
              <a:ext uri="{FF2B5EF4-FFF2-40B4-BE49-F238E27FC236}">
                <a16:creationId xmlns:a16="http://schemas.microsoft.com/office/drawing/2014/main" id="{EDF3F1F5-327D-45CB-98C8-DE6A7C084F5C}"/>
              </a:ext>
            </a:extLst>
          </p:cNvPr>
          <p:cNvPicPr>
            <a:picLocks noChangeAspect="1"/>
          </p:cNvPicPr>
          <p:nvPr/>
        </p:nvPicPr>
        <p:blipFill>
          <a:blip r:embed="rId9"/>
          <a:stretch>
            <a:fillRect/>
          </a:stretch>
        </p:blipFill>
        <p:spPr>
          <a:xfrm>
            <a:off x="6950909" y="4766269"/>
            <a:ext cx="5001667" cy="1205530"/>
          </a:xfrm>
          <a:prstGeom prst="rect">
            <a:avLst/>
          </a:prstGeom>
        </p:spPr>
      </p:pic>
      <p:sp>
        <p:nvSpPr>
          <p:cNvPr id="14" name="文本框 13">
            <a:extLst>
              <a:ext uri="{FF2B5EF4-FFF2-40B4-BE49-F238E27FC236}">
                <a16:creationId xmlns:a16="http://schemas.microsoft.com/office/drawing/2014/main" id="{A24FFBCB-15F3-4ED5-B169-9B4137456D3A}"/>
              </a:ext>
            </a:extLst>
          </p:cNvPr>
          <p:cNvSpPr txBox="1"/>
          <p:nvPr/>
        </p:nvSpPr>
        <p:spPr>
          <a:xfrm>
            <a:off x="372172" y="423075"/>
            <a:ext cx="2967618" cy="400110"/>
          </a:xfrm>
          <a:prstGeom prst="rect">
            <a:avLst/>
          </a:prstGeom>
          <a:noFill/>
        </p:spPr>
        <p:txBody>
          <a:bodyPr wrap="square">
            <a:spAutoFit/>
          </a:bodyPr>
          <a:lstStyle/>
          <a:p>
            <a:r>
              <a:rPr lang="en-US" altLang="zh-CN" sz="2000" b="1" dirty="0"/>
              <a:t>Split Bregman Method</a:t>
            </a:r>
            <a:endParaRPr lang="zh-CN" altLang="en-US" sz="2000" b="1" dirty="0"/>
          </a:p>
        </p:txBody>
      </p:sp>
      <p:pic>
        <p:nvPicPr>
          <p:cNvPr id="24" name="图片 23">
            <a:extLst>
              <a:ext uri="{FF2B5EF4-FFF2-40B4-BE49-F238E27FC236}">
                <a16:creationId xmlns:a16="http://schemas.microsoft.com/office/drawing/2014/main" id="{BE27CDD7-BE00-4BB6-A7BD-0E623732D8E5}"/>
              </a:ext>
            </a:extLst>
          </p:cNvPr>
          <p:cNvPicPr>
            <a:picLocks noChangeAspect="1"/>
          </p:cNvPicPr>
          <p:nvPr/>
        </p:nvPicPr>
        <p:blipFill>
          <a:blip r:embed="rId10"/>
          <a:stretch>
            <a:fillRect/>
          </a:stretch>
        </p:blipFill>
        <p:spPr>
          <a:xfrm>
            <a:off x="7063290" y="2312160"/>
            <a:ext cx="4717818" cy="475439"/>
          </a:xfrm>
          <a:prstGeom prst="rect">
            <a:avLst/>
          </a:prstGeom>
        </p:spPr>
      </p:pic>
      <p:pic>
        <p:nvPicPr>
          <p:cNvPr id="4" name="图片 3">
            <a:extLst>
              <a:ext uri="{FF2B5EF4-FFF2-40B4-BE49-F238E27FC236}">
                <a16:creationId xmlns:a16="http://schemas.microsoft.com/office/drawing/2014/main" id="{48228210-8A4C-4048-8FC2-F3717AB951A6}"/>
              </a:ext>
            </a:extLst>
          </p:cNvPr>
          <p:cNvPicPr>
            <a:picLocks noChangeAspect="1"/>
          </p:cNvPicPr>
          <p:nvPr/>
        </p:nvPicPr>
        <p:blipFill>
          <a:blip r:embed="rId11"/>
          <a:stretch>
            <a:fillRect/>
          </a:stretch>
        </p:blipFill>
        <p:spPr>
          <a:xfrm>
            <a:off x="473196" y="3902633"/>
            <a:ext cx="6114985" cy="1776807"/>
          </a:xfrm>
          <a:prstGeom prst="rect">
            <a:avLst/>
          </a:prstGeom>
        </p:spPr>
      </p:pic>
      <p:pic>
        <p:nvPicPr>
          <p:cNvPr id="7" name="图片 6">
            <a:extLst>
              <a:ext uri="{FF2B5EF4-FFF2-40B4-BE49-F238E27FC236}">
                <a16:creationId xmlns:a16="http://schemas.microsoft.com/office/drawing/2014/main" id="{BB8F01FE-6C55-4F44-943E-8A907134762A}"/>
              </a:ext>
            </a:extLst>
          </p:cNvPr>
          <p:cNvPicPr>
            <a:picLocks noChangeAspect="1"/>
          </p:cNvPicPr>
          <p:nvPr/>
        </p:nvPicPr>
        <p:blipFill>
          <a:blip r:embed="rId12"/>
          <a:stretch>
            <a:fillRect/>
          </a:stretch>
        </p:blipFill>
        <p:spPr>
          <a:xfrm>
            <a:off x="6688966" y="3881049"/>
            <a:ext cx="2581275" cy="476250"/>
          </a:xfrm>
          <a:prstGeom prst="rect">
            <a:avLst/>
          </a:prstGeom>
        </p:spPr>
      </p:pic>
      <p:pic>
        <p:nvPicPr>
          <p:cNvPr id="11" name="图片 10">
            <a:extLst>
              <a:ext uri="{FF2B5EF4-FFF2-40B4-BE49-F238E27FC236}">
                <a16:creationId xmlns:a16="http://schemas.microsoft.com/office/drawing/2014/main" id="{939FBDD7-5836-41AA-AAE1-29D00745ED7A}"/>
              </a:ext>
            </a:extLst>
          </p:cNvPr>
          <p:cNvPicPr>
            <a:picLocks noChangeAspect="1"/>
          </p:cNvPicPr>
          <p:nvPr/>
        </p:nvPicPr>
        <p:blipFill>
          <a:blip r:embed="rId13"/>
          <a:stretch>
            <a:fillRect/>
          </a:stretch>
        </p:blipFill>
        <p:spPr>
          <a:xfrm>
            <a:off x="9627645" y="3854479"/>
            <a:ext cx="1819275" cy="447675"/>
          </a:xfrm>
          <a:prstGeom prst="rect">
            <a:avLst/>
          </a:prstGeom>
        </p:spPr>
      </p:pic>
      <p:sp>
        <p:nvSpPr>
          <p:cNvPr id="2" name="箭头: 下 1">
            <a:extLst>
              <a:ext uri="{FF2B5EF4-FFF2-40B4-BE49-F238E27FC236}">
                <a16:creationId xmlns:a16="http://schemas.microsoft.com/office/drawing/2014/main" id="{4A7C937A-D0E2-4CD2-B4E9-ED7DFD7FFC0F}"/>
              </a:ext>
            </a:extLst>
          </p:cNvPr>
          <p:cNvSpPr/>
          <p:nvPr/>
        </p:nvSpPr>
        <p:spPr>
          <a:xfrm>
            <a:off x="1937710" y="3103283"/>
            <a:ext cx="287330" cy="651433"/>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91A754D2-A4DD-4F75-8D25-F18EAD5A5F17}"/>
              </a:ext>
            </a:extLst>
          </p:cNvPr>
          <p:cNvSpPr txBox="1"/>
          <p:nvPr/>
        </p:nvSpPr>
        <p:spPr>
          <a:xfrm>
            <a:off x="2225040" y="3185204"/>
            <a:ext cx="6096000" cy="369332"/>
          </a:xfrm>
          <a:prstGeom prst="rect">
            <a:avLst/>
          </a:prstGeom>
          <a:noFill/>
        </p:spPr>
        <p:txBody>
          <a:bodyPr wrap="square">
            <a:spAutoFit/>
          </a:bodyPr>
          <a:lstStyle/>
          <a:p>
            <a:r>
              <a:rPr lang="zh-CN" altLang="en-US" dirty="0"/>
              <a:t>由</a:t>
            </a:r>
            <a:r>
              <a:rPr lang="en-US" altLang="zh-CN" dirty="0"/>
              <a:t> Bregman Iterative Algorithm </a:t>
            </a:r>
            <a:r>
              <a:rPr lang="zh-CN" altLang="en-US" dirty="0"/>
              <a:t>化简得到</a:t>
            </a:r>
          </a:p>
        </p:txBody>
      </p:sp>
    </p:spTree>
    <p:extLst>
      <p:ext uri="{BB962C8B-B14F-4D97-AF65-F5344CB8AC3E}">
        <p14:creationId xmlns:p14="http://schemas.microsoft.com/office/powerpoint/2010/main" val="29279091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7" name="文本框 6">
            <a:extLst>
              <a:ext uri="{FF2B5EF4-FFF2-40B4-BE49-F238E27FC236}">
                <a16:creationId xmlns:a16="http://schemas.microsoft.com/office/drawing/2014/main" id="{8BE18EA0-4C55-4466-8F05-774A87BCFEC1}"/>
              </a:ext>
            </a:extLst>
          </p:cNvPr>
          <p:cNvSpPr txBox="1"/>
          <p:nvPr/>
        </p:nvSpPr>
        <p:spPr>
          <a:xfrm>
            <a:off x="765902" y="1176903"/>
            <a:ext cx="2454818" cy="523220"/>
          </a:xfrm>
          <a:prstGeom prst="rect">
            <a:avLst/>
          </a:prstGeom>
          <a:noFill/>
        </p:spPr>
        <p:txBody>
          <a:bodyPr wrap="square">
            <a:spAutoFit/>
          </a:bodyPr>
          <a:lstStyle/>
          <a:p>
            <a:r>
              <a:rPr lang="en-US" altLang="zh-CN" sz="2800" b="1" dirty="0"/>
              <a:t>Summary</a:t>
            </a:r>
            <a:endParaRPr lang="zh-CN" altLang="en-US" sz="2800" b="1" dirty="0"/>
          </a:p>
        </p:txBody>
      </p:sp>
      <p:pic>
        <p:nvPicPr>
          <p:cNvPr id="4" name="图片 3">
            <a:extLst>
              <a:ext uri="{FF2B5EF4-FFF2-40B4-BE49-F238E27FC236}">
                <a16:creationId xmlns:a16="http://schemas.microsoft.com/office/drawing/2014/main" id="{A9F21A9D-36FF-4DD9-B9CD-9E42282BB78C}"/>
              </a:ext>
            </a:extLst>
          </p:cNvPr>
          <p:cNvPicPr>
            <a:picLocks noChangeAspect="1"/>
          </p:cNvPicPr>
          <p:nvPr/>
        </p:nvPicPr>
        <p:blipFill>
          <a:blip r:embed="rId6"/>
          <a:stretch>
            <a:fillRect/>
          </a:stretch>
        </p:blipFill>
        <p:spPr>
          <a:xfrm>
            <a:off x="1474446" y="1711680"/>
            <a:ext cx="4426046" cy="668083"/>
          </a:xfrm>
          <a:prstGeom prst="rect">
            <a:avLst/>
          </a:prstGeom>
        </p:spPr>
      </p:pic>
      <p:pic>
        <p:nvPicPr>
          <p:cNvPr id="10" name="图片 9">
            <a:extLst>
              <a:ext uri="{FF2B5EF4-FFF2-40B4-BE49-F238E27FC236}">
                <a16:creationId xmlns:a16="http://schemas.microsoft.com/office/drawing/2014/main" id="{8DCF50EA-390C-47EC-A828-6B870F77BB9A}"/>
              </a:ext>
            </a:extLst>
          </p:cNvPr>
          <p:cNvPicPr>
            <a:picLocks noChangeAspect="1"/>
          </p:cNvPicPr>
          <p:nvPr/>
        </p:nvPicPr>
        <p:blipFill>
          <a:blip r:embed="rId7"/>
          <a:stretch>
            <a:fillRect/>
          </a:stretch>
        </p:blipFill>
        <p:spPr>
          <a:xfrm>
            <a:off x="2025288" y="2971622"/>
            <a:ext cx="3522692" cy="657934"/>
          </a:xfrm>
          <a:prstGeom prst="rect">
            <a:avLst/>
          </a:prstGeom>
        </p:spPr>
      </p:pic>
      <p:pic>
        <p:nvPicPr>
          <p:cNvPr id="12" name="图片 11">
            <a:extLst>
              <a:ext uri="{FF2B5EF4-FFF2-40B4-BE49-F238E27FC236}">
                <a16:creationId xmlns:a16="http://schemas.microsoft.com/office/drawing/2014/main" id="{1D41689C-1355-4E77-9B69-32EB574D9CCF}"/>
              </a:ext>
            </a:extLst>
          </p:cNvPr>
          <p:cNvPicPr>
            <a:picLocks noChangeAspect="1"/>
          </p:cNvPicPr>
          <p:nvPr/>
        </p:nvPicPr>
        <p:blipFill>
          <a:blip r:embed="rId8"/>
          <a:stretch>
            <a:fillRect/>
          </a:stretch>
        </p:blipFill>
        <p:spPr>
          <a:xfrm>
            <a:off x="1158333" y="2504671"/>
            <a:ext cx="4441118" cy="515635"/>
          </a:xfrm>
          <a:prstGeom prst="rect">
            <a:avLst/>
          </a:prstGeom>
        </p:spPr>
      </p:pic>
      <p:pic>
        <p:nvPicPr>
          <p:cNvPr id="14" name="图片 13">
            <a:extLst>
              <a:ext uri="{FF2B5EF4-FFF2-40B4-BE49-F238E27FC236}">
                <a16:creationId xmlns:a16="http://schemas.microsoft.com/office/drawing/2014/main" id="{C724A974-4A05-4A3B-9649-3858D08E801E}"/>
              </a:ext>
            </a:extLst>
          </p:cNvPr>
          <p:cNvPicPr>
            <a:picLocks noChangeAspect="1"/>
          </p:cNvPicPr>
          <p:nvPr/>
        </p:nvPicPr>
        <p:blipFill>
          <a:blip r:embed="rId9"/>
          <a:stretch>
            <a:fillRect/>
          </a:stretch>
        </p:blipFill>
        <p:spPr>
          <a:xfrm>
            <a:off x="1038888" y="4096507"/>
            <a:ext cx="5307026" cy="1357296"/>
          </a:xfrm>
          <a:prstGeom prst="rect">
            <a:avLst/>
          </a:prstGeom>
        </p:spPr>
      </p:pic>
      <p:pic>
        <p:nvPicPr>
          <p:cNvPr id="16" name="图片 15">
            <a:extLst>
              <a:ext uri="{FF2B5EF4-FFF2-40B4-BE49-F238E27FC236}">
                <a16:creationId xmlns:a16="http://schemas.microsoft.com/office/drawing/2014/main" id="{460F380F-15CD-4648-A738-3FC253F60C65}"/>
              </a:ext>
            </a:extLst>
          </p:cNvPr>
          <p:cNvPicPr>
            <a:picLocks noChangeAspect="1"/>
          </p:cNvPicPr>
          <p:nvPr/>
        </p:nvPicPr>
        <p:blipFill>
          <a:blip r:embed="rId10"/>
          <a:stretch>
            <a:fillRect/>
          </a:stretch>
        </p:blipFill>
        <p:spPr>
          <a:xfrm>
            <a:off x="6480252" y="1321745"/>
            <a:ext cx="5058272" cy="1829293"/>
          </a:xfrm>
          <a:prstGeom prst="rect">
            <a:avLst/>
          </a:prstGeom>
        </p:spPr>
      </p:pic>
      <p:pic>
        <p:nvPicPr>
          <p:cNvPr id="18" name="图片 17">
            <a:extLst>
              <a:ext uri="{FF2B5EF4-FFF2-40B4-BE49-F238E27FC236}">
                <a16:creationId xmlns:a16="http://schemas.microsoft.com/office/drawing/2014/main" id="{56D43ACA-5301-4964-9140-A6D3CC4D2061}"/>
              </a:ext>
            </a:extLst>
          </p:cNvPr>
          <p:cNvPicPr>
            <a:picLocks noChangeAspect="1"/>
          </p:cNvPicPr>
          <p:nvPr/>
        </p:nvPicPr>
        <p:blipFill>
          <a:blip r:embed="rId11"/>
          <a:stretch>
            <a:fillRect/>
          </a:stretch>
        </p:blipFill>
        <p:spPr>
          <a:xfrm>
            <a:off x="6562808" y="3483432"/>
            <a:ext cx="5248482" cy="817046"/>
          </a:xfrm>
          <a:prstGeom prst="rect">
            <a:avLst/>
          </a:prstGeom>
        </p:spPr>
      </p:pic>
      <p:pic>
        <p:nvPicPr>
          <p:cNvPr id="20" name="图片 19">
            <a:extLst>
              <a:ext uri="{FF2B5EF4-FFF2-40B4-BE49-F238E27FC236}">
                <a16:creationId xmlns:a16="http://schemas.microsoft.com/office/drawing/2014/main" id="{7E6E13A7-93BA-4A51-9F1B-3D91B3E97D12}"/>
              </a:ext>
            </a:extLst>
          </p:cNvPr>
          <p:cNvPicPr>
            <a:picLocks noChangeAspect="1"/>
          </p:cNvPicPr>
          <p:nvPr/>
        </p:nvPicPr>
        <p:blipFill>
          <a:blip r:embed="rId12"/>
          <a:stretch>
            <a:fillRect/>
          </a:stretch>
        </p:blipFill>
        <p:spPr>
          <a:xfrm>
            <a:off x="7654523" y="4632872"/>
            <a:ext cx="3379144" cy="664749"/>
          </a:xfrm>
          <a:prstGeom prst="rect">
            <a:avLst/>
          </a:prstGeom>
        </p:spPr>
      </p:pic>
      <p:sp>
        <p:nvSpPr>
          <p:cNvPr id="22" name="文本框 21">
            <a:extLst>
              <a:ext uri="{FF2B5EF4-FFF2-40B4-BE49-F238E27FC236}">
                <a16:creationId xmlns:a16="http://schemas.microsoft.com/office/drawing/2014/main" id="{FA2E3B26-D327-47C2-B2B3-EC251AC6B6A2}"/>
              </a:ext>
            </a:extLst>
          </p:cNvPr>
          <p:cNvSpPr txBox="1"/>
          <p:nvPr/>
        </p:nvSpPr>
        <p:spPr>
          <a:xfrm>
            <a:off x="383324" y="386807"/>
            <a:ext cx="6096928" cy="461665"/>
          </a:xfrm>
          <a:prstGeom prst="rect">
            <a:avLst/>
          </a:prstGeom>
          <a:noFill/>
        </p:spPr>
        <p:txBody>
          <a:bodyPr wrap="square">
            <a:spAutoFit/>
          </a:bodyPr>
          <a:lstStyle/>
          <a:p>
            <a:r>
              <a:rPr lang="en-US" altLang="zh-CN" sz="2400" b="1" dirty="0"/>
              <a:t>Split Bregman Method</a:t>
            </a:r>
            <a:endParaRPr lang="zh-CN" altLang="en-US" sz="2400" b="1" dirty="0"/>
          </a:p>
        </p:txBody>
      </p:sp>
      <p:sp>
        <p:nvSpPr>
          <p:cNvPr id="2" name="文本框 1">
            <a:extLst>
              <a:ext uri="{FF2B5EF4-FFF2-40B4-BE49-F238E27FC236}">
                <a16:creationId xmlns:a16="http://schemas.microsoft.com/office/drawing/2014/main" id="{2A123894-56A5-4626-8801-5617AB03D4B8}"/>
              </a:ext>
            </a:extLst>
          </p:cNvPr>
          <p:cNvSpPr txBox="1"/>
          <p:nvPr/>
        </p:nvSpPr>
        <p:spPr>
          <a:xfrm>
            <a:off x="2387600" y="5841274"/>
            <a:ext cx="7416800" cy="369332"/>
          </a:xfrm>
          <a:prstGeom prst="rect">
            <a:avLst/>
          </a:prstGeom>
          <a:noFill/>
        </p:spPr>
        <p:txBody>
          <a:bodyPr wrap="square" rtlCol="0">
            <a:spAutoFit/>
          </a:bodyPr>
          <a:lstStyle/>
          <a:p>
            <a:r>
              <a:rPr lang="zh-CN" altLang="en-US" b="1" dirty="0"/>
              <a:t>如果我们用</a:t>
            </a:r>
            <a:r>
              <a:rPr lang="en-US" altLang="zh-CN" b="1" dirty="0"/>
              <a:t>ADMM</a:t>
            </a:r>
            <a:r>
              <a:rPr lang="zh-CN" altLang="en-US" b="1" dirty="0"/>
              <a:t>方法解这个问题，可以发现最后的迭代形式是一样的</a:t>
            </a:r>
          </a:p>
        </p:txBody>
      </p:sp>
    </p:spTree>
    <p:extLst>
      <p:ext uri="{BB962C8B-B14F-4D97-AF65-F5344CB8AC3E}">
        <p14:creationId xmlns:p14="http://schemas.microsoft.com/office/powerpoint/2010/main" val="948699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pic>
        <p:nvPicPr>
          <p:cNvPr id="5" name="图片 4">
            <a:extLst>
              <a:ext uri="{FF2B5EF4-FFF2-40B4-BE49-F238E27FC236}">
                <a16:creationId xmlns:a16="http://schemas.microsoft.com/office/drawing/2014/main" id="{C7C2F00E-EA0D-4B10-BEFB-9E7405270B11}"/>
              </a:ext>
            </a:extLst>
          </p:cNvPr>
          <p:cNvPicPr>
            <a:picLocks noChangeAspect="1"/>
          </p:cNvPicPr>
          <p:nvPr/>
        </p:nvPicPr>
        <p:blipFill>
          <a:blip r:embed="rId7"/>
          <a:stretch>
            <a:fillRect/>
          </a:stretch>
        </p:blipFill>
        <p:spPr>
          <a:xfrm>
            <a:off x="1043110" y="1330822"/>
            <a:ext cx="5374995" cy="1185941"/>
          </a:xfrm>
          <a:prstGeom prst="rect">
            <a:avLst/>
          </a:prstGeom>
        </p:spPr>
      </p:pic>
      <p:pic>
        <p:nvPicPr>
          <p:cNvPr id="13" name="图片 12">
            <a:extLst>
              <a:ext uri="{FF2B5EF4-FFF2-40B4-BE49-F238E27FC236}">
                <a16:creationId xmlns:a16="http://schemas.microsoft.com/office/drawing/2014/main" id="{B9D24F88-EB8A-4365-A6FF-2F576865EE8B}"/>
              </a:ext>
            </a:extLst>
          </p:cNvPr>
          <p:cNvPicPr>
            <a:picLocks noChangeAspect="1"/>
          </p:cNvPicPr>
          <p:nvPr/>
        </p:nvPicPr>
        <p:blipFill>
          <a:blip r:embed="rId8"/>
          <a:stretch>
            <a:fillRect/>
          </a:stretch>
        </p:blipFill>
        <p:spPr>
          <a:xfrm>
            <a:off x="1043110" y="2936032"/>
            <a:ext cx="9065659" cy="1649816"/>
          </a:xfrm>
          <a:prstGeom prst="rect">
            <a:avLst/>
          </a:prstGeom>
        </p:spPr>
      </p:pic>
      <p:sp>
        <p:nvSpPr>
          <p:cNvPr id="18" name="文本框 17">
            <a:extLst>
              <a:ext uri="{FF2B5EF4-FFF2-40B4-BE49-F238E27FC236}">
                <a16:creationId xmlns:a16="http://schemas.microsoft.com/office/drawing/2014/main" id="{BFA336FC-9A96-4830-B32D-6B90DD3FE16B}"/>
              </a:ext>
            </a:extLst>
          </p:cNvPr>
          <p:cNvSpPr txBox="1"/>
          <p:nvPr/>
        </p:nvSpPr>
        <p:spPr>
          <a:xfrm>
            <a:off x="600772" y="440456"/>
            <a:ext cx="6184745" cy="461665"/>
          </a:xfrm>
          <a:prstGeom prst="rect">
            <a:avLst/>
          </a:prstGeom>
          <a:noFill/>
        </p:spPr>
        <p:txBody>
          <a:bodyPr wrap="square">
            <a:spAutoFit/>
          </a:bodyPr>
          <a:lstStyle/>
          <a:p>
            <a:r>
              <a:rPr lang="en-US" altLang="zh-CN" sz="2400" b="1" dirty="0"/>
              <a:t>Gradient-based algorithms</a:t>
            </a:r>
            <a:endParaRPr lang="zh-CN" altLang="en-US" sz="2400" b="1" dirty="0"/>
          </a:p>
        </p:txBody>
      </p:sp>
    </p:spTree>
    <p:extLst>
      <p:ext uri="{BB962C8B-B14F-4D97-AF65-F5344CB8AC3E}">
        <p14:creationId xmlns:p14="http://schemas.microsoft.com/office/powerpoint/2010/main" val="40819298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5" name="文本框 4">
            <a:extLst>
              <a:ext uri="{FF2B5EF4-FFF2-40B4-BE49-F238E27FC236}">
                <a16:creationId xmlns:a16="http://schemas.microsoft.com/office/drawing/2014/main" id="{AC244A02-FAA4-4521-8B70-56448EC8AAC7}"/>
              </a:ext>
            </a:extLst>
          </p:cNvPr>
          <p:cNvSpPr txBox="1"/>
          <p:nvPr/>
        </p:nvSpPr>
        <p:spPr>
          <a:xfrm>
            <a:off x="422353" y="301957"/>
            <a:ext cx="2984345" cy="461665"/>
          </a:xfrm>
          <a:prstGeom prst="rect">
            <a:avLst/>
          </a:prstGeom>
          <a:noFill/>
        </p:spPr>
        <p:txBody>
          <a:bodyPr wrap="square">
            <a:spAutoFit/>
          </a:bodyPr>
          <a:lstStyle/>
          <a:p>
            <a:r>
              <a:rPr lang="zh-CN" altLang="en-US" sz="2400" b="1" dirty="0"/>
              <a:t>对偶理论</a:t>
            </a:r>
          </a:p>
        </p:txBody>
      </p:sp>
      <p:pic>
        <p:nvPicPr>
          <p:cNvPr id="4" name="图片 3">
            <a:extLst>
              <a:ext uri="{FF2B5EF4-FFF2-40B4-BE49-F238E27FC236}">
                <a16:creationId xmlns:a16="http://schemas.microsoft.com/office/drawing/2014/main" id="{B418A583-B2E0-4F12-80CB-43F79529DF99}"/>
              </a:ext>
            </a:extLst>
          </p:cNvPr>
          <p:cNvPicPr>
            <a:picLocks noChangeAspect="1"/>
          </p:cNvPicPr>
          <p:nvPr/>
        </p:nvPicPr>
        <p:blipFill>
          <a:blip r:embed="rId7"/>
          <a:stretch>
            <a:fillRect/>
          </a:stretch>
        </p:blipFill>
        <p:spPr>
          <a:xfrm>
            <a:off x="485775" y="1773125"/>
            <a:ext cx="3028950" cy="1619250"/>
          </a:xfrm>
          <a:prstGeom prst="rect">
            <a:avLst/>
          </a:prstGeom>
        </p:spPr>
      </p:pic>
      <p:pic>
        <p:nvPicPr>
          <p:cNvPr id="8" name="图片 7">
            <a:extLst>
              <a:ext uri="{FF2B5EF4-FFF2-40B4-BE49-F238E27FC236}">
                <a16:creationId xmlns:a16="http://schemas.microsoft.com/office/drawing/2014/main" id="{2ECEDFEC-A721-40DF-A093-22B891E46879}"/>
              </a:ext>
            </a:extLst>
          </p:cNvPr>
          <p:cNvPicPr>
            <a:picLocks noChangeAspect="1"/>
          </p:cNvPicPr>
          <p:nvPr/>
        </p:nvPicPr>
        <p:blipFill>
          <a:blip r:embed="rId8"/>
          <a:stretch>
            <a:fillRect/>
          </a:stretch>
        </p:blipFill>
        <p:spPr>
          <a:xfrm>
            <a:off x="485775" y="1071670"/>
            <a:ext cx="2857500" cy="514350"/>
          </a:xfrm>
          <a:prstGeom prst="rect">
            <a:avLst/>
          </a:prstGeom>
        </p:spPr>
      </p:pic>
      <p:pic>
        <p:nvPicPr>
          <p:cNvPr id="11" name="图片 10">
            <a:extLst>
              <a:ext uri="{FF2B5EF4-FFF2-40B4-BE49-F238E27FC236}">
                <a16:creationId xmlns:a16="http://schemas.microsoft.com/office/drawing/2014/main" id="{87BB2F5B-183C-435B-99DA-EA72A615E469}"/>
              </a:ext>
            </a:extLst>
          </p:cNvPr>
          <p:cNvPicPr>
            <a:picLocks noChangeAspect="1"/>
          </p:cNvPicPr>
          <p:nvPr/>
        </p:nvPicPr>
        <p:blipFill>
          <a:blip r:embed="rId9"/>
          <a:stretch>
            <a:fillRect/>
          </a:stretch>
        </p:blipFill>
        <p:spPr>
          <a:xfrm>
            <a:off x="260667" y="3929998"/>
            <a:ext cx="5572125" cy="581025"/>
          </a:xfrm>
          <a:prstGeom prst="rect">
            <a:avLst/>
          </a:prstGeom>
        </p:spPr>
      </p:pic>
      <p:pic>
        <p:nvPicPr>
          <p:cNvPr id="13" name="图片 12">
            <a:extLst>
              <a:ext uri="{FF2B5EF4-FFF2-40B4-BE49-F238E27FC236}">
                <a16:creationId xmlns:a16="http://schemas.microsoft.com/office/drawing/2014/main" id="{6BF21D74-6078-4480-B514-8AF03282C157}"/>
              </a:ext>
            </a:extLst>
          </p:cNvPr>
          <p:cNvPicPr>
            <a:picLocks noChangeAspect="1"/>
          </p:cNvPicPr>
          <p:nvPr/>
        </p:nvPicPr>
        <p:blipFill>
          <a:blip r:embed="rId10"/>
          <a:stretch>
            <a:fillRect/>
          </a:stretch>
        </p:blipFill>
        <p:spPr>
          <a:xfrm>
            <a:off x="1162050" y="3429000"/>
            <a:ext cx="2352675" cy="381000"/>
          </a:xfrm>
          <a:prstGeom prst="rect">
            <a:avLst/>
          </a:prstGeom>
        </p:spPr>
      </p:pic>
      <p:pic>
        <p:nvPicPr>
          <p:cNvPr id="19" name="图片 18">
            <a:extLst>
              <a:ext uri="{FF2B5EF4-FFF2-40B4-BE49-F238E27FC236}">
                <a16:creationId xmlns:a16="http://schemas.microsoft.com/office/drawing/2014/main" id="{D78BB7E5-EBE7-47B8-AFF2-AD4C01084A95}"/>
              </a:ext>
            </a:extLst>
          </p:cNvPr>
          <p:cNvPicPr>
            <a:picLocks noChangeAspect="1"/>
          </p:cNvPicPr>
          <p:nvPr/>
        </p:nvPicPr>
        <p:blipFill>
          <a:blip r:embed="rId11"/>
          <a:stretch>
            <a:fillRect/>
          </a:stretch>
        </p:blipFill>
        <p:spPr>
          <a:xfrm>
            <a:off x="6483350" y="1595833"/>
            <a:ext cx="3800475" cy="409575"/>
          </a:xfrm>
          <a:prstGeom prst="rect">
            <a:avLst/>
          </a:prstGeom>
        </p:spPr>
      </p:pic>
      <p:pic>
        <p:nvPicPr>
          <p:cNvPr id="21" name="图片 20">
            <a:extLst>
              <a:ext uri="{FF2B5EF4-FFF2-40B4-BE49-F238E27FC236}">
                <a16:creationId xmlns:a16="http://schemas.microsoft.com/office/drawing/2014/main" id="{A54B0EA9-D145-471E-ADE0-B0CBA5E95FF8}"/>
              </a:ext>
            </a:extLst>
          </p:cNvPr>
          <p:cNvPicPr>
            <a:picLocks noChangeAspect="1"/>
          </p:cNvPicPr>
          <p:nvPr/>
        </p:nvPicPr>
        <p:blipFill>
          <a:blip r:embed="rId12"/>
          <a:stretch>
            <a:fillRect/>
          </a:stretch>
        </p:blipFill>
        <p:spPr>
          <a:xfrm>
            <a:off x="6381750" y="3145390"/>
            <a:ext cx="4648200" cy="657225"/>
          </a:xfrm>
          <a:prstGeom prst="rect">
            <a:avLst/>
          </a:prstGeom>
        </p:spPr>
      </p:pic>
      <p:pic>
        <p:nvPicPr>
          <p:cNvPr id="23" name="图片 22">
            <a:extLst>
              <a:ext uri="{FF2B5EF4-FFF2-40B4-BE49-F238E27FC236}">
                <a16:creationId xmlns:a16="http://schemas.microsoft.com/office/drawing/2014/main" id="{A0ACE5CD-9908-43CB-A7D1-4FBBBEE51E89}"/>
              </a:ext>
            </a:extLst>
          </p:cNvPr>
          <p:cNvPicPr>
            <a:picLocks noChangeAspect="1"/>
          </p:cNvPicPr>
          <p:nvPr/>
        </p:nvPicPr>
        <p:blipFill>
          <a:blip r:embed="rId13"/>
          <a:stretch>
            <a:fillRect/>
          </a:stretch>
        </p:blipFill>
        <p:spPr>
          <a:xfrm>
            <a:off x="3139897" y="4491027"/>
            <a:ext cx="7846786" cy="381000"/>
          </a:xfrm>
          <a:prstGeom prst="rect">
            <a:avLst/>
          </a:prstGeom>
        </p:spPr>
      </p:pic>
      <p:pic>
        <p:nvPicPr>
          <p:cNvPr id="25" name="图片 24">
            <a:extLst>
              <a:ext uri="{FF2B5EF4-FFF2-40B4-BE49-F238E27FC236}">
                <a16:creationId xmlns:a16="http://schemas.microsoft.com/office/drawing/2014/main" id="{3D090DD3-EF63-4380-8AD3-FD3EFFF62078}"/>
              </a:ext>
            </a:extLst>
          </p:cNvPr>
          <p:cNvPicPr>
            <a:picLocks noChangeAspect="1"/>
          </p:cNvPicPr>
          <p:nvPr/>
        </p:nvPicPr>
        <p:blipFill>
          <a:blip r:embed="rId14"/>
          <a:stretch>
            <a:fillRect/>
          </a:stretch>
        </p:blipFill>
        <p:spPr>
          <a:xfrm>
            <a:off x="1162050" y="5038617"/>
            <a:ext cx="8334375" cy="1495425"/>
          </a:xfrm>
          <a:prstGeom prst="rect">
            <a:avLst/>
          </a:prstGeom>
        </p:spPr>
      </p:pic>
      <p:sp>
        <p:nvSpPr>
          <p:cNvPr id="27" name="文本框 26">
            <a:extLst>
              <a:ext uri="{FF2B5EF4-FFF2-40B4-BE49-F238E27FC236}">
                <a16:creationId xmlns:a16="http://schemas.microsoft.com/office/drawing/2014/main" id="{5E5CCEE5-80CB-4134-9C25-769B521D2C7B}"/>
              </a:ext>
            </a:extLst>
          </p:cNvPr>
          <p:cNvSpPr txBox="1"/>
          <p:nvPr/>
        </p:nvSpPr>
        <p:spPr>
          <a:xfrm>
            <a:off x="3435350" y="6465981"/>
            <a:ext cx="6096000" cy="369332"/>
          </a:xfrm>
          <a:prstGeom prst="rect">
            <a:avLst/>
          </a:prstGeom>
          <a:noFill/>
        </p:spPr>
        <p:txBody>
          <a:bodyPr wrap="square">
            <a:spAutoFit/>
          </a:bodyPr>
          <a:lstStyle/>
          <a:p>
            <a:r>
              <a:rPr lang="zh-CN" altLang="en-US" b="1" dirty="0"/>
              <a:t>其为凹函数（无论原始问题是否为凸问 题）．</a:t>
            </a:r>
          </a:p>
        </p:txBody>
      </p:sp>
      <p:sp>
        <p:nvSpPr>
          <p:cNvPr id="31" name="文本框 30">
            <a:extLst>
              <a:ext uri="{FF2B5EF4-FFF2-40B4-BE49-F238E27FC236}">
                <a16:creationId xmlns:a16="http://schemas.microsoft.com/office/drawing/2014/main" id="{42D00662-8257-495E-A0B5-55B514FE0681}"/>
              </a:ext>
            </a:extLst>
          </p:cNvPr>
          <p:cNvSpPr txBox="1"/>
          <p:nvPr/>
        </p:nvSpPr>
        <p:spPr>
          <a:xfrm>
            <a:off x="5041116" y="2068564"/>
            <a:ext cx="6096000" cy="923330"/>
          </a:xfrm>
          <a:prstGeom prst="rect">
            <a:avLst/>
          </a:prstGeom>
          <a:noFill/>
        </p:spPr>
        <p:txBody>
          <a:bodyPr wrap="square">
            <a:spAutoFit/>
          </a:bodyPr>
          <a:lstStyle/>
          <a:p>
            <a:r>
              <a:rPr lang="zh-CN" altLang="en-US" b="1" dirty="0"/>
              <a:t>为了构造合适的对偶问题，需要对拉格朗日乘子添加合适的约束条件，使得 </a:t>
            </a:r>
            <a:r>
              <a:rPr lang="en-US" altLang="zh-CN" b="1" dirty="0"/>
              <a:t>f(x) </a:t>
            </a:r>
            <a:r>
              <a:rPr lang="zh-CN" altLang="en-US" b="1" dirty="0"/>
              <a:t>在问题 的任意可行点 </a:t>
            </a:r>
            <a:r>
              <a:rPr lang="en-US" altLang="zh-CN" b="1" dirty="0"/>
              <a:t>x </a:t>
            </a:r>
            <a:r>
              <a:rPr lang="zh-CN" altLang="en-US" b="1" dirty="0"/>
              <a:t>处大于或等于相应拉格朗日函数值．根据这个原则，我们要求</a:t>
            </a:r>
          </a:p>
        </p:txBody>
      </p:sp>
      <p:pic>
        <p:nvPicPr>
          <p:cNvPr id="33" name="图片 32">
            <a:extLst>
              <a:ext uri="{FF2B5EF4-FFF2-40B4-BE49-F238E27FC236}">
                <a16:creationId xmlns:a16="http://schemas.microsoft.com/office/drawing/2014/main" id="{3BAF29CF-07C5-4FF6-B82E-8D24D3EE67D2}"/>
              </a:ext>
            </a:extLst>
          </p:cNvPr>
          <p:cNvPicPr>
            <a:picLocks noChangeAspect="1"/>
          </p:cNvPicPr>
          <p:nvPr/>
        </p:nvPicPr>
        <p:blipFill>
          <a:blip r:embed="rId15"/>
          <a:stretch>
            <a:fillRect/>
          </a:stretch>
        </p:blipFill>
        <p:spPr>
          <a:xfrm>
            <a:off x="10375116" y="2659986"/>
            <a:ext cx="762000" cy="361950"/>
          </a:xfrm>
          <a:prstGeom prst="rect">
            <a:avLst/>
          </a:prstGeom>
        </p:spPr>
      </p:pic>
    </p:spTree>
    <p:extLst>
      <p:ext uri="{BB962C8B-B14F-4D97-AF65-F5344CB8AC3E}">
        <p14:creationId xmlns:p14="http://schemas.microsoft.com/office/powerpoint/2010/main" val="32664820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5" name="文本框 4">
            <a:extLst>
              <a:ext uri="{FF2B5EF4-FFF2-40B4-BE49-F238E27FC236}">
                <a16:creationId xmlns:a16="http://schemas.microsoft.com/office/drawing/2014/main" id="{AC244A02-FAA4-4521-8B70-56448EC8AAC7}"/>
              </a:ext>
            </a:extLst>
          </p:cNvPr>
          <p:cNvSpPr txBox="1"/>
          <p:nvPr/>
        </p:nvSpPr>
        <p:spPr>
          <a:xfrm>
            <a:off x="422353" y="301957"/>
            <a:ext cx="2984345" cy="461665"/>
          </a:xfrm>
          <a:prstGeom prst="rect">
            <a:avLst/>
          </a:prstGeom>
          <a:noFill/>
        </p:spPr>
        <p:txBody>
          <a:bodyPr wrap="square">
            <a:spAutoFit/>
          </a:bodyPr>
          <a:lstStyle/>
          <a:p>
            <a:r>
              <a:rPr lang="zh-CN" altLang="en-US" sz="2400" b="1" dirty="0"/>
              <a:t>对偶理论</a:t>
            </a:r>
          </a:p>
        </p:txBody>
      </p:sp>
      <p:pic>
        <p:nvPicPr>
          <p:cNvPr id="3" name="图片 2">
            <a:extLst>
              <a:ext uri="{FF2B5EF4-FFF2-40B4-BE49-F238E27FC236}">
                <a16:creationId xmlns:a16="http://schemas.microsoft.com/office/drawing/2014/main" id="{78611852-7F8B-401B-B686-4C5260C5918E}"/>
              </a:ext>
            </a:extLst>
          </p:cNvPr>
          <p:cNvPicPr>
            <a:picLocks noChangeAspect="1"/>
          </p:cNvPicPr>
          <p:nvPr/>
        </p:nvPicPr>
        <p:blipFill>
          <a:blip r:embed="rId7"/>
          <a:stretch>
            <a:fillRect/>
          </a:stretch>
        </p:blipFill>
        <p:spPr>
          <a:xfrm>
            <a:off x="436323" y="1004310"/>
            <a:ext cx="8391525" cy="1524000"/>
          </a:xfrm>
          <a:prstGeom prst="rect">
            <a:avLst/>
          </a:prstGeom>
        </p:spPr>
      </p:pic>
      <p:pic>
        <p:nvPicPr>
          <p:cNvPr id="10" name="图片 9">
            <a:extLst>
              <a:ext uri="{FF2B5EF4-FFF2-40B4-BE49-F238E27FC236}">
                <a16:creationId xmlns:a16="http://schemas.microsoft.com/office/drawing/2014/main" id="{9614A189-3F02-493C-8B1A-C20BB5C44CF4}"/>
              </a:ext>
            </a:extLst>
          </p:cNvPr>
          <p:cNvPicPr>
            <a:picLocks noChangeAspect="1"/>
          </p:cNvPicPr>
          <p:nvPr/>
        </p:nvPicPr>
        <p:blipFill>
          <a:blip r:embed="rId8"/>
          <a:stretch>
            <a:fillRect/>
          </a:stretch>
        </p:blipFill>
        <p:spPr>
          <a:xfrm>
            <a:off x="479185" y="2577926"/>
            <a:ext cx="8305800" cy="800100"/>
          </a:xfrm>
          <a:prstGeom prst="rect">
            <a:avLst/>
          </a:prstGeom>
        </p:spPr>
      </p:pic>
      <p:pic>
        <p:nvPicPr>
          <p:cNvPr id="14" name="图片 13">
            <a:extLst>
              <a:ext uri="{FF2B5EF4-FFF2-40B4-BE49-F238E27FC236}">
                <a16:creationId xmlns:a16="http://schemas.microsoft.com/office/drawing/2014/main" id="{D7E777A9-7165-4141-93CE-1A2A4B4ECC6A}"/>
              </a:ext>
            </a:extLst>
          </p:cNvPr>
          <p:cNvPicPr>
            <a:picLocks noChangeAspect="1"/>
          </p:cNvPicPr>
          <p:nvPr/>
        </p:nvPicPr>
        <p:blipFill>
          <a:blip r:embed="rId9"/>
          <a:stretch>
            <a:fillRect/>
          </a:stretch>
        </p:blipFill>
        <p:spPr>
          <a:xfrm>
            <a:off x="2506345" y="3427642"/>
            <a:ext cx="3867150" cy="590550"/>
          </a:xfrm>
          <a:prstGeom prst="rect">
            <a:avLst/>
          </a:prstGeom>
        </p:spPr>
      </p:pic>
      <p:sp>
        <p:nvSpPr>
          <p:cNvPr id="24" name="文本框 23">
            <a:extLst>
              <a:ext uri="{FF2B5EF4-FFF2-40B4-BE49-F238E27FC236}">
                <a16:creationId xmlns:a16="http://schemas.microsoft.com/office/drawing/2014/main" id="{28CEF1A4-4D0B-4B7B-9E2C-2E60CB2A0F28}"/>
              </a:ext>
            </a:extLst>
          </p:cNvPr>
          <p:cNvSpPr txBox="1"/>
          <p:nvPr/>
        </p:nvSpPr>
        <p:spPr>
          <a:xfrm>
            <a:off x="711200" y="4168847"/>
            <a:ext cx="6096000" cy="369332"/>
          </a:xfrm>
          <a:prstGeom prst="rect">
            <a:avLst/>
          </a:prstGeom>
          <a:noFill/>
        </p:spPr>
        <p:txBody>
          <a:bodyPr wrap="square">
            <a:spAutoFit/>
          </a:bodyPr>
          <a:lstStyle/>
          <a:p>
            <a:r>
              <a:rPr lang="zh-CN" altLang="en-US" b="1" dirty="0"/>
              <a:t>向量 </a:t>
            </a:r>
            <a:r>
              <a:rPr lang="en-US" altLang="zh-CN" b="1" dirty="0"/>
              <a:t>λ </a:t>
            </a:r>
            <a:r>
              <a:rPr lang="zh-CN" altLang="en-US" b="1" dirty="0"/>
              <a:t>和 </a:t>
            </a:r>
            <a:r>
              <a:rPr lang="en-US" altLang="zh-CN" b="1" dirty="0"/>
              <a:t>ν </a:t>
            </a:r>
            <a:r>
              <a:rPr lang="zh-CN" altLang="en-US" b="1" dirty="0"/>
              <a:t>也称为问题的对偶变量或者拉格朗日乘子向量</a:t>
            </a:r>
          </a:p>
        </p:txBody>
      </p:sp>
      <p:pic>
        <p:nvPicPr>
          <p:cNvPr id="22" name="图片 21">
            <a:extLst>
              <a:ext uri="{FF2B5EF4-FFF2-40B4-BE49-F238E27FC236}">
                <a16:creationId xmlns:a16="http://schemas.microsoft.com/office/drawing/2014/main" id="{2C7AA924-4147-4F95-9BAA-47CE32AB217C}"/>
              </a:ext>
            </a:extLst>
          </p:cNvPr>
          <p:cNvPicPr>
            <a:picLocks noChangeAspect="1"/>
          </p:cNvPicPr>
          <p:nvPr/>
        </p:nvPicPr>
        <p:blipFill>
          <a:blip r:embed="rId10"/>
          <a:stretch>
            <a:fillRect/>
          </a:stretch>
        </p:blipFill>
        <p:spPr>
          <a:xfrm>
            <a:off x="8444864" y="1602540"/>
            <a:ext cx="3686175" cy="371475"/>
          </a:xfrm>
          <a:prstGeom prst="rect">
            <a:avLst/>
          </a:prstGeom>
        </p:spPr>
      </p:pic>
      <p:pic>
        <p:nvPicPr>
          <p:cNvPr id="27" name="图片 26">
            <a:extLst>
              <a:ext uri="{FF2B5EF4-FFF2-40B4-BE49-F238E27FC236}">
                <a16:creationId xmlns:a16="http://schemas.microsoft.com/office/drawing/2014/main" id="{B3761444-B69E-4133-9B93-C7691A4678FA}"/>
              </a:ext>
            </a:extLst>
          </p:cNvPr>
          <p:cNvPicPr>
            <a:picLocks noChangeAspect="1"/>
          </p:cNvPicPr>
          <p:nvPr/>
        </p:nvPicPr>
        <p:blipFill>
          <a:blip r:embed="rId11"/>
          <a:stretch>
            <a:fillRect/>
          </a:stretch>
        </p:blipFill>
        <p:spPr>
          <a:xfrm>
            <a:off x="3533775" y="6254355"/>
            <a:ext cx="4191000" cy="381000"/>
          </a:xfrm>
          <a:prstGeom prst="rect">
            <a:avLst/>
          </a:prstGeom>
        </p:spPr>
      </p:pic>
      <p:pic>
        <p:nvPicPr>
          <p:cNvPr id="29" name="图片 28">
            <a:extLst>
              <a:ext uri="{FF2B5EF4-FFF2-40B4-BE49-F238E27FC236}">
                <a16:creationId xmlns:a16="http://schemas.microsoft.com/office/drawing/2014/main" id="{32A685C2-E7A9-4205-B866-6543D74429D9}"/>
              </a:ext>
            </a:extLst>
          </p:cNvPr>
          <p:cNvPicPr>
            <a:picLocks noChangeAspect="1"/>
          </p:cNvPicPr>
          <p:nvPr/>
        </p:nvPicPr>
        <p:blipFill>
          <a:blip r:embed="rId12"/>
          <a:stretch>
            <a:fillRect/>
          </a:stretch>
        </p:blipFill>
        <p:spPr>
          <a:xfrm>
            <a:off x="618265" y="4747300"/>
            <a:ext cx="7429500" cy="361950"/>
          </a:xfrm>
          <a:prstGeom prst="rect">
            <a:avLst/>
          </a:prstGeom>
        </p:spPr>
      </p:pic>
      <p:sp>
        <p:nvSpPr>
          <p:cNvPr id="17" name="文本框 16">
            <a:extLst>
              <a:ext uri="{FF2B5EF4-FFF2-40B4-BE49-F238E27FC236}">
                <a16:creationId xmlns:a16="http://schemas.microsoft.com/office/drawing/2014/main" id="{D7DEB67F-AB8B-4A39-8D9E-04477DB020D6}"/>
              </a:ext>
            </a:extLst>
          </p:cNvPr>
          <p:cNvSpPr txBox="1"/>
          <p:nvPr/>
        </p:nvSpPr>
        <p:spPr>
          <a:xfrm>
            <a:off x="1285015" y="5311272"/>
            <a:ext cx="6096000" cy="646331"/>
          </a:xfrm>
          <a:prstGeom prst="rect">
            <a:avLst/>
          </a:prstGeom>
          <a:noFill/>
        </p:spPr>
        <p:txBody>
          <a:bodyPr wrap="square">
            <a:spAutoFit/>
          </a:bodyPr>
          <a:lstStyle/>
          <a:p>
            <a:r>
              <a:rPr lang="zh-CN" altLang="en-US" b="1" dirty="0"/>
              <a:t>若原问题的最小值和对偶问题的最大值为对偶间隙，如对偶间隙为</a:t>
            </a:r>
            <a:r>
              <a:rPr lang="en-US" altLang="zh-CN" b="1" dirty="0"/>
              <a:t>0</a:t>
            </a:r>
            <a:r>
              <a:rPr lang="zh-CN" altLang="en-US" b="1" dirty="0"/>
              <a:t>，则是强对偶问题，对应的对偶变量为最优对偶</a:t>
            </a:r>
          </a:p>
        </p:txBody>
      </p:sp>
      <p:pic>
        <p:nvPicPr>
          <p:cNvPr id="8" name="图片 7">
            <a:extLst>
              <a:ext uri="{FF2B5EF4-FFF2-40B4-BE49-F238E27FC236}">
                <a16:creationId xmlns:a16="http://schemas.microsoft.com/office/drawing/2014/main" id="{00E79C57-BDAE-40FA-979A-53C86FFE3BA5}"/>
              </a:ext>
            </a:extLst>
          </p:cNvPr>
          <p:cNvPicPr>
            <a:picLocks noChangeAspect="1"/>
          </p:cNvPicPr>
          <p:nvPr/>
        </p:nvPicPr>
        <p:blipFill>
          <a:blip r:embed="rId13"/>
          <a:stretch>
            <a:fillRect/>
          </a:stretch>
        </p:blipFill>
        <p:spPr>
          <a:xfrm>
            <a:off x="8525239" y="3158951"/>
            <a:ext cx="3189286" cy="1848484"/>
          </a:xfrm>
          <a:prstGeom prst="rect">
            <a:avLst/>
          </a:prstGeom>
        </p:spPr>
      </p:pic>
    </p:spTree>
    <p:extLst>
      <p:ext uri="{BB962C8B-B14F-4D97-AF65-F5344CB8AC3E}">
        <p14:creationId xmlns:p14="http://schemas.microsoft.com/office/powerpoint/2010/main" val="31827620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5" name="文本框 4">
            <a:extLst>
              <a:ext uri="{FF2B5EF4-FFF2-40B4-BE49-F238E27FC236}">
                <a16:creationId xmlns:a16="http://schemas.microsoft.com/office/drawing/2014/main" id="{AC244A02-FAA4-4521-8B70-56448EC8AAC7}"/>
              </a:ext>
            </a:extLst>
          </p:cNvPr>
          <p:cNvSpPr txBox="1"/>
          <p:nvPr/>
        </p:nvSpPr>
        <p:spPr>
          <a:xfrm>
            <a:off x="422353" y="301957"/>
            <a:ext cx="2984345" cy="461665"/>
          </a:xfrm>
          <a:prstGeom prst="rect">
            <a:avLst/>
          </a:prstGeom>
          <a:noFill/>
        </p:spPr>
        <p:txBody>
          <a:bodyPr wrap="square">
            <a:spAutoFit/>
          </a:bodyPr>
          <a:lstStyle/>
          <a:p>
            <a:r>
              <a:rPr lang="zh-CN" altLang="en-US" sz="2400" b="1" dirty="0"/>
              <a:t>对偶理论</a:t>
            </a:r>
          </a:p>
        </p:txBody>
      </p:sp>
      <p:sp>
        <p:nvSpPr>
          <p:cNvPr id="10" name="文本框 9">
            <a:extLst>
              <a:ext uri="{FF2B5EF4-FFF2-40B4-BE49-F238E27FC236}">
                <a16:creationId xmlns:a16="http://schemas.microsoft.com/office/drawing/2014/main" id="{F1FAFE3F-CC04-44CD-A7CB-22E82FCF8646}"/>
              </a:ext>
            </a:extLst>
          </p:cNvPr>
          <p:cNvSpPr txBox="1"/>
          <p:nvPr/>
        </p:nvSpPr>
        <p:spPr>
          <a:xfrm>
            <a:off x="967290" y="1266035"/>
            <a:ext cx="6096000" cy="646331"/>
          </a:xfrm>
          <a:prstGeom prst="rect">
            <a:avLst/>
          </a:prstGeom>
          <a:noFill/>
        </p:spPr>
        <p:txBody>
          <a:bodyPr wrap="square">
            <a:spAutoFit/>
          </a:bodyPr>
          <a:lstStyle/>
          <a:p>
            <a:r>
              <a:rPr lang="zh-CN" altLang="en-US" b="1" dirty="0"/>
              <a:t>若原问题的最小值和对偶问题的最大值为对偶间隙，如对偶间隙为</a:t>
            </a:r>
            <a:r>
              <a:rPr lang="en-US" altLang="zh-CN" b="1" dirty="0"/>
              <a:t>0</a:t>
            </a:r>
            <a:r>
              <a:rPr lang="zh-CN" altLang="en-US" b="1" dirty="0"/>
              <a:t>，则是强对偶问题，对应的对偶变量为最优对偶</a:t>
            </a:r>
          </a:p>
        </p:txBody>
      </p:sp>
      <p:sp>
        <p:nvSpPr>
          <p:cNvPr id="11" name="文本框 10">
            <a:extLst>
              <a:ext uri="{FF2B5EF4-FFF2-40B4-BE49-F238E27FC236}">
                <a16:creationId xmlns:a16="http://schemas.microsoft.com/office/drawing/2014/main" id="{AFC685F6-BA19-4EE7-9703-EEECE175222F}"/>
              </a:ext>
            </a:extLst>
          </p:cNvPr>
          <p:cNvSpPr txBox="1"/>
          <p:nvPr/>
        </p:nvSpPr>
        <p:spPr>
          <a:xfrm>
            <a:off x="967290" y="2301082"/>
            <a:ext cx="6096000" cy="923330"/>
          </a:xfrm>
          <a:prstGeom prst="rect">
            <a:avLst/>
          </a:prstGeom>
          <a:noFill/>
        </p:spPr>
        <p:txBody>
          <a:bodyPr wrap="square">
            <a:spAutoFit/>
          </a:bodyPr>
          <a:lstStyle/>
          <a:p>
            <a:r>
              <a:rPr lang="zh-CN" altLang="en-US" b="1" dirty="0"/>
              <a:t>对偶问题给出了原问题的一个下界，如果原始问题满足一定的条件，那么对偶问题与原问题的最优解相同，有可能原始问题不便求解，但是对偶问题比较容易求解。</a:t>
            </a:r>
          </a:p>
        </p:txBody>
      </p:sp>
      <p:sp>
        <p:nvSpPr>
          <p:cNvPr id="13" name="文本框 12">
            <a:extLst>
              <a:ext uri="{FF2B5EF4-FFF2-40B4-BE49-F238E27FC236}">
                <a16:creationId xmlns:a16="http://schemas.microsoft.com/office/drawing/2014/main" id="{0C0DDB26-465D-450E-B966-0B2B0256FCED}"/>
              </a:ext>
            </a:extLst>
          </p:cNvPr>
          <p:cNvSpPr txBox="1"/>
          <p:nvPr/>
        </p:nvSpPr>
        <p:spPr>
          <a:xfrm>
            <a:off x="1117600" y="3971112"/>
            <a:ext cx="7203440" cy="1754326"/>
          </a:xfrm>
          <a:prstGeom prst="rect">
            <a:avLst/>
          </a:prstGeom>
          <a:noFill/>
        </p:spPr>
        <p:txBody>
          <a:bodyPr wrap="square">
            <a:spAutoFit/>
          </a:bodyPr>
          <a:lstStyle/>
          <a:p>
            <a:r>
              <a:rPr lang="zh-CN" altLang="en-US" b="1" dirty="0"/>
              <a:t>用对偶方法求解问题时：</a:t>
            </a:r>
            <a:endParaRPr lang="en-US" altLang="zh-CN" b="1" dirty="0"/>
          </a:p>
          <a:p>
            <a:r>
              <a:rPr lang="zh-CN" altLang="en-US" b="1" dirty="0"/>
              <a:t>先求出</a:t>
            </a:r>
            <a:r>
              <a:rPr lang="en-US" altLang="zh-CN" b="1" dirty="0"/>
              <a:t>f(x)</a:t>
            </a:r>
            <a:r>
              <a:rPr lang="zh-CN" altLang="en-US" b="1" dirty="0"/>
              <a:t>的一个对偶函数</a:t>
            </a:r>
            <a:r>
              <a:rPr lang="en-US" altLang="zh-CN" b="1" dirty="0"/>
              <a:t>L(</a:t>
            </a:r>
            <a:r>
              <a:rPr lang="en-US" altLang="zh-CN" b="1" dirty="0" err="1"/>
              <a:t>x,u,v</a:t>
            </a:r>
            <a:r>
              <a:rPr lang="en-US" altLang="zh-CN" b="1" dirty="0"/>
              <a:t>),</a:t>
            </a:r>
            <a:r>
              <a:rPr lang="zh-CN" altLang="en-US" b="1" dirty="0"/>
              <a:t>然后转换成最大最小问题。</a:t>
            </a:r>
            <a:endParaRPr lang="en-US" altLang="zh-CN" b="1" dirty="0"/>
          </a:p>
          <a:p>
            <a:endParaRPr lang="en-US" altLang="zh-CN" b="1" dirty="0"/>
          </a:p>
          <a:p>
            <a:r>
              <a:rPr lang="en-US" altLang="zh-CN" b="1" dirty="0"/>
              <a:t>1. </a:t>
            </a:r>
            <a:r>
              <a:rPr lang="zh-CN" altLang="en-US" b="1" dirty="0"/>
              <a:t>先固定对偶变量，对</a:t>
            </a:r>
            <a:r>
              <a:rPr lang="en-US" altLang="zh-CN" b="1" dirty="0"/>
              <a:t>x</a:t>
            </a:r>
            <a:r>
              <a:rPr lang="zh-CN" altLang="en-US" b="1" dirty="0"/>
              <a:t>，关于</a:t>
            </a:r>
            <a:r>
              <a:rPr lang="en-US" altLang="zh-CN" b="1" dirty="0"/>
              <a:t>L(</a:t>
            </a:r>
            <a:r>
              <a:rPr lang="en-US" altLang="zh-CN" b="1" dirty="0" err="1"/>
              <a:t>x,u,v</a:t>
            </a:r>
            <a:r>
              <a:rPr lang="en-US" altLang="zh-CN" b="1" dirty="0"/>
              <a:t>)</a:t>
            </a:r>
            <a:r>
              <a:rPr lang="zh-CN" altLang="en-US" b="1" dirty="0"/>
              <a:t>求</a:t>
            </a:r>
            <a:r>
              <a:rPr lang="en-US" altLang="zh-CN" b="1" dirty="0"/>
              <a:t>min</a:t>
            </a:r>
          </a:p>
          <a:p>
            <a:r>
              <a:rPr lang="en-US" altLang="zh-CN" b="1" dirty="0"/>
              <a:t>2. </a:t>
            </a:r>
            <a:r>
              <a:rPr lang="zh-CN" altLang="en-US" b="1" dirty="0"/>
              <a:t>然后固定</a:t>
            </a:r>
            <a:r>
              <a:rPr lang="en-US" altLang="zh-CN" b="1" dirty="0"/>
              <a:t>x</a:t>
            </a:r>
            <a:r>
              <a:rPr lang="zh-CN" altLang="en-US" b="1" dirty="0"/>
              <a:t>，关于这个最小化问题</a:t>
            </a:r>
            <a:r>
              <a:rPr lang="en-US" altLang="zh-CN" b="1" dirty="0"/>
              <a:t>L(</a:t>
            </a:r>
            <a:r>
              <a:rPr lang="en-US" altLang="zh-CN" b="1" dirty="0" err="1"/>
              <a:t>x,u,v</a:t>
            </a:r>
            <a:r>
              <a:rPr lang="en-US" altLang="zh-CN" b="1" dirty="0"/>
              <a:t>)</a:t>
            </a:r>
            <a:r>
              <a:rPr lang="zh-CN" altLang="en-US" b="1" dirty="0"/>
              <a:t>求</a:t>
            </a:r>
            <a:r>
              <a:rPr lang="en-US" altLang="zh-CN" b="1" dirty="0"/>
              <a:t>max</a:t>
            </a:r>
          </a:p>
          <a:p>
            <a:endParaRPr lang="zh-CN" altLang="en-US" b="1" dirty="0"/>
          </a:p>
        </p:txBody>
      </p:sp>
      <p:sp>
        <p:nvSpPr>
          <p:cNvPr id="14" name="文本框 13">
            <a:extLst>
              <a:ext uri="{FF2B5EF4-FFF2-40B4-BE49-F238E27FC236}">
                <a16:creationId xmlns:a16="http://schemas.microsoft.com/office/drawing/2014/main" id="{D33F70C5-9BAA-47F6-A27D-DD179269A6D8}"/>
              </a:ext>
            </a:extLst>
          </p:cNvPr>
          <p:cNvSpPr txBox="1"/>
          <p:nvPr/>
        </p:nvSpPr>
        <p:spPr>
          <a:xfrm>
            <a:off x="7528560" y="2547993"/>
            <a:ext cx="4389120" cy="369332"/>
          </a:xfrm>
          <a:prstGeom prst="rect">
            <a:avLst/>
          </a:prstGeom>
          <a:noFill/>
        </p:spPr>
        <p:txBody>
          <a:bodyPr wrap="square">
            <a:spAutoFit/>
          </a:bodyPr>
          <a:lstStyle/>
          <a:p>
            <a:r>
              <a:rPr lang="zh-CN" altLang="en-US" b="1" dirty="0"/>
              <a:t>当满足</a:t>
            </a:r>
            <a:r>
              <a:rPr lang="en-US" altLang="zh-CN" b="1" dirty="0"/>
              <a:t>KKT</a:t>
            </a:r>
            <a:r>
              <a:rPr lang="zh-CN" altLang="en-US" b="1" dirty="0"/>
              <a:t>条件的时候，对偶间隙为</a:t>
            </a:r>
            <a:r>
              <a:rPr lang="en-US" altLang="zh-CN" b="1" dirty="0"/>
              <a:t>0</a:t>
            </a:r>
            <a:endParaRPr lang="zh-CN" altLang="en-US" b="1" dirty="0"/>
          </a:p>
        </p:txBody>
      </p:sp>
      <p:sp>
        <p:nvSpPr>
          <p:cNvPr id="15" name="文本框 14">
            <a:extLst>
              <a:ext uri="{FF2B5EF4-FFF2-40B4-BE49-F238E27FC236}">
                <a16:creationId xmlns:a16="http://schemas.microsoft.com/office/drawing/2014/main" id="{759C52AE-16CE-49E1-8C9C-3EFCE7F781A2}"/>
              </a:ext>
            </a:extLst>
          </p:cNvPr>
          <p:cNvSpPr txBox="1"/>
          <p:nvPr/>
        </p:nvSpPr>
        <p:spPr>
          <a:xfrm>
            <a:off x="7366000" y="1294554"/>
            <a:ext cx="3484880" cy="646331"/>
          </a:xfrm>
          <a:prstGeom prst="rect">
            <a:avLst/>
          </a:prstGeom>
          <a:noFill/>
        </p:spPr>
        <p:txBody>
          <a:bodyPr wrap="square">
            <a:spAutoFit/>
          </a:bodyPr>
          <a:lstStyle/>
          <a:p>
            <a:r>
              <a:rPr lang="zh-CN" altLang="en-US" b="1" i="0" dirty="0">
                <a:solidFill>
                  <a:srgbClr val="121212"/>
                </a:solidFill>
                <a:effectLst/>
                <a:latin typeface="-apple-system"/>
              </a:rPr>
              <a:t>无论主问题的凸性如何，对偶问题始终是凸优化问题</a:t>
            </a:r>
            <a:endParaRPr lang="zh-CN" altLang="en-US" b="1" dirty="0"/>
          </a:p>
        </p:txBody>
      </p:sp>
    </p:spTree>
    <p:extLst>
      <p:ext uri="{BB962C8B-B14F-4D97-AF65-F5344CB8AC3E}">
        <p14:creationId xmlns:p14="http://schemas.microsoft.com/office/powerpoint/2010/main" val="7187968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5" name="文本框 4">
            <a:extLst>
              <a:ext uri="{FF2B5EF4-FFF2-40B4-BE49-F238E27FC236}">
                <a16:creationId xmlns:a16="http://schemas.microsoft.com/office/drawing/2014/main" id="{AC244A02-FAA4-4521-8B70-56448EC8AAC7}"/>
              </a:ext>
            </a:extLst>
          </p:cNvPr>
          <p:cNvSpPr txBox="1"/>
          <p:nvPr/>
        </p:nvSpPr>
        <p:spPr>
          <a:xfrm>
            <a:off x="422353" y="301957"/>
            <a:ext cx="2984345" cy="461665"/>
          </a:xfrm>
          <a:prstGeom prst="rect">
            <a:avLst/>
          </a:prstGeom>
          <a:noFill/>
        </p:spPr>
        <p:txBody>
          <a:bodyPr wrap="square">
            <a:spAutoFit/>
          </a:bodyPr>
          <a:lstStyle/>
          <a:p>
            <a:r>
              <a:rPr lang="zh-CN" altLang="en-US" sz="2400" b="1" dirty="0"/>
              <a:t>对偶理论</a:t>
            </a:r>
          </a:p>
        </p:txBody>
      </p:sp>
      <p:pic>
        <p:nvPicPr>
          <p:cNvPr id="3" name="图片 2">
            <a:extLst>
              <a:ext uri="{FF2B5EF4-FFF2-40B4-BE49-F238E27FC236}">
                <a16:creationId xmlns:a16="http://schemas.microsoft.com/office/drawing/2014/main" id="{C94B8B69-83ED-4540-BBBA-20AB6A506C8A}"/>
              </a:ext>
            </a:extLst>
          </p:cNvPr>
          <p:cNvPicPr>
            <a:picLocks noChangeAspect="1"/>
          </p:cNvPicPr>
          <p:nvPr/>
        </p:nvPicPr>
        <p:blipFill>
          <a:blip r:embed="rId7"/>
          <a:stretch>
            <a:fillRect/>
          </a:stretch>
        </p:blipFill>
        <p:spPr>
          <a:xfrm>
            <a:off x="1453197" y="989351"/>
            <a:ext cx="1685925" cy="1390650"/>
          </a:xfrm>
          <a:prstGeom prst="rect">
            <a:avLst/>
          </a:prstGeom>
        </p:spPr>
      </p:pic>
      <p:pic>
        <p:nvPicPr>
          <p:cNvPr id="7" name="图片 6">
            <a:extLst>
              <a:ext uri="{FF2B5EF4-FFF2-40B4-BE49-F238E27FC236}">
                <a16:creationId xmlns:a16="http://schemas.microsoft.com/office/drawing/2014/main" id="{B9AFEB18-6D35-4D3B-9D0E-FDD83740305F}"/>
              </a:ext>
            </a:extLst>
          </p:cNvPr>
          <p:cNvPicPr>
            <a:picLocks noChangeAspect="1"/>
          </p:cNvPicPr>
          <p:nvPr/>
        </p:nvPicPr>
        <p:blipFill>
          <a:blip r:embed="rId8"/>
          <a:stretch>
            <a:fillRect/>
          </a:stretch>
        </p:blipFill>
        <p:spPr>
          <a:xfrm>
            <a:off x="870585" y="2764095"/>
            <a:ext cx="6000750" cy="504825"/>
          </a:xfrm>
          <a:prstGeom prst="rect">
            <a:avLst/>
          </a:prstGeom>
        </p:spPr>
      </p:pic>
      <p:sp>
        <p:nvSpPr>
          <p:cNvPr id="10" name="文本框 9">
            <a:extLst>
              <a:ext uri="{FF2B5EF4-FFF2-40B4-BE49-F238E27FC236}">
                <a16:creationId xmlns:a16="http://schemas.microsoft.com/office/drawing/2014/main" id="{4019AAEC-9B89-44D6-8574-31F2B73CE3C8}"/>
              </a:ext>
            </a:extLst>
          </p:cNvPr>
          <p:cNvSpPr txBox="1"/>
          <p:nvPr/>
        </p:nvSpPr>
        <p:spPr>
          <a:xfrm>
            <a:off x="4958080" y="2233602"/>
            <a:ext cx="2418080" cy="369332"/>
          </a:xfrm>
          <a:prstGeom prst="rect">
            <a:avLst/>
          </a:prstGeom>
          <a:noFill/>
        </p:spPr>
        <p:txBody>
          <a:bodyPr wrap="square" rtlCol="0">
            <a:spAutoFit/>
          </a:bodyPr>
          <a:lstStyle/>
          <a:p>
            <a:r>
              <a:rPr lang="zh-CN" altLang="en-US" dirty="0"/>
              <a:t>乘子大于</a:t>
            </a:r>
            <a:r>
              <a:rPr lang="en-US" altLang="zh-CN" dirty="0"/>
              <a:t>0</a:t>
            </a:r>
            <a:endParaRPr lang="zh-CN" altLang="en-US" dirty="0"/>
          </a:p>
        </p:txBody>
      </p:sp>
      <p:pic>
        <p:nvPicPr>
          <p:cNvPr id="14" name="图片 13">
            <a:extLst>
              <a:ext uri="{FF2B5EF4-FFF2-40B4-BE49-F238E27FC236}">
                <a16:creationId xmlns:a16="http://schemas.microsoft.com/office/drawing/2014/main" id="{91CDCDCB-7A4D-498C-93B3-2BF83B589363}"/>
              </a:ext>
            </a:extLst>
          </p:cNvPr>
          <p:cNvPicPr>
            <a:picLocks noChangeAspect="1"/>
          </p:cNvPicPr>
          <p:nvPr/>
        </p:nvPicPr>
        <p:blipFill>
          <a:blip r:embed="rId9"/>
          <a:stretch>
            <a:fillRect/>
          </a:stretch>
        </p:blipFill>
        <p:spPr>
          <a:xfrm>
            <a:off x="1718310" y="4528042"/>
            <a:ext cx="2152650" cy="1428750"/>
          </a:xfrm>
          <a:prstGeom prst="rect">
            <a:avLst/>
          </a:prstGeom>
        </p:spPr>
      </p:pic>
      <p:sp>
        <p:nvSpPr>
          <p:cNvPr id="15" name="文本框 14">
            <a:extLst>
              <a:ext uri="{FF2B5EF4-FFF2-40B4-BE49-F238E27FC236}">
                <a16:creationId xmlns:a16="http://schemas.microsoft.com/office/drawing/2014/main" id="{E8DB5039-5AB9-421E-A17E-F175EDFC1CCD}"/>
              </a:ext>
            </a:extLst>
          </p:cNvPr>
          <p:cNvSpPr txBox="1"/>
          <p:nvPr/>
        </p:nvSpPr>
        <p:spPr>
          <a:xfrm>
            <a:off x="1452880" y="3966434"/>
            <a:ext cx="2418080" cy="369332"/>
          </a:xfrm>
          <a:prstGeom prst="rect">
            <a:avLst/>
          </a:prstGeom>
          <a:noFill/>
        </p:spPr>
        <p:txBody>
          <a:bodyPr wrap="square" rtlCol="0">
            <a:spAutoFit/>
          </a:bodyPr>
          <a:lstStyle/>
          <a:p>
            <a:r>
              <a:rPr lang="zh-CN" altLang="en-US" dirty="0"/>
              <a:t>对偶问题：</a:t>
            </a:r>
          </a:p>
        </p:txBody>
      </p:sp>
    </p:spTree>
    <p:extLst>
      <p:ext uri="{BB962C8B-B14F-4D97-AF65-F5344CB8AC3E}">
        <p14:creationId xmlns:p14="http://schemas.microsoft.com/office/powerpoint/2010/main" val="8349215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5" name="文本框 4">
            <a:extLst>
              <a:ext uri="{FF2B5EF4-FFF2-40B4-BE49-F238E27FC236}">
                <a16:creationId xmlns:a16="http://schemas.microsoft.com/office/drawing/2014/main" id="{AC244A02-FAA4-4521-8B70-56448EC8AAC7}"/>
              </a:ext>
            </a:extLst>
          </p:cNvPr>
          <p:cNvSpPr txBox="1"/>
          <p:nvPr/>
        </p:nvSpPr>
        <p:spPr>
          <a:xfrm>
            <a:off x="422353" y="301957"/>
            <a:ext cx="2984345" cy="461665"/>
          </a:xfrm>
          <a:prstGeom prst="rect">
            <a:avLst/>
          </a:prstGeom>
          <a:noFill/>
        </p:spPr>
        <p:txBody>
          <a:bodyPr wrap="square">
            <a:spAutoFit/>
          </a:bodyPr>
          <a:lstStyle/>
          <a:p>
            <a:r>
              <a:rPr lang="zh-CN" altLang="en-US" sz="2400" b="1" dirty="0"/>
              <a:t>对偶理论</a:t>
            </a:r>
          </a:p>
        </p:txBody>
      </p:sp>
      <p:pic>
        <p:nvPicPr>
          <p:cNvPr id="3" name="图片 2">
            <a:extLst>
              <a:ext uri="{FF2B5EF4-FFF2-40B4-BE49-F238E27FC236}">
                <a16:creationId xmlns:a16="http://schemas.microsoft.com/office/drawing/2014/main" id="{B6890E17-11C4-4863-BD95-658AB9FA5AD7}"/>
              </a:ext>
            </a:extLst>
          </p:cNvPr>
          <p:cNvPicPr>
            <a:picLocks noChangeAspect="1"/>
          </p:cNvPicPr>
          <p:nvPr/>
        </p:nvPicPr>
        <p:blipFill>
          <a:blip r:embed="rId7"/>
          <a:stretch>
            <a:fillRect/>
          </a:stretch>
        </p:blipFill>
        <p:spPr>
          <a:xfrm>
            <a:off x="1112520" y="763622"/>
            <a:ext cx="2438400" cy="457200"/>
          </a:xfrm>
          <a:prstGeom prst="rect">
            <a:avLst/>
          </a:prstGeom>
        </p:spPr>
      </p:pic>
      <p:pic>
        <p:nvPicPr>
          <p:cNvPr id="7" name="图片 6">
            <a:extLst>
              <a:ext uri="{FF2B5EF4-FFF2-40B4-BE49-F238E27FC236}">
                <a16:creationId xmlns:a16="http://schemas.microsoft.com/office/drawing/2014/main" id="{DCACFFA3-47E0-4502-9D0C-10DD3646F522}"/>
              </a:ext>
            </a:extLst>
          </p:cNvPr>
          <p:cNvPicPr>
            <a:picLocks noChangeAspect="1"/>
          </p:cNvPicPr>
          <p:nvPr/>
        </p:nvPicPr>
        <p:blipFill>
          <a:blip r:embed="rId8"/>
          <a:stretch>
            <a:fillRect/>
          </a:stretch>
        </p:blipFill>
        <p:spPr>
          <a:xfrm>
            <a:off x="2331720" y="1129382"/>
            <a:ext cx="3276600" cy="838200"/>
          </a:xfrm>
          <a:prstGeom prst="rect">
            <a:avLst/>
          </a:prstGeom>
        </p:spPr>
      </p:pic>
      <p:pic>
        <p:nvPicPr>
          <p:cNvPr id="11" name="图片 10">
            <a:extLst>
              <a:ext uri="{FF2B5EF4-FFF2-40B4-BE49-F238E27FC236}">
                <a16:creationId xmlns:a16="http://schemas.microsoft.com/office/drawing/2014/main" id="{E25AD6C6-AF93-4D5F-890D-3A516B284F46}"/>
              </a:ext>
            </a:extLst>
          </p:cNvPr>
          <p:cNvPicPr>
            <a:picLocks noChangeAspect="1"/>
          </p:cNvPicPr>
          <p:nvPr/>
        </p:nvPicPr>
        <p:blipFill>
          <a:blip r:embed="rId9"/>
          <a:stretch>
            <a:fillRect/>
          </a:stretch>
        </p:blipFill>
        <p:spPr>
          <a:xfrm>
            <a:off x="1914525" y="1967582"/>
            <a:ext cx="4819650" cy="781050"/>
          </a:xfrm>
          <a:prstGeom prst="rect">
            <a:avLst/>
          </a:prstGeom>
        </p:spPr>
      </p:pic>
      <p:pic>
        <p:nvPicPr>
          <p:cNvPr id="14" name="图片 13">
            <a:extLst>
              <a:ext uri="{FF2B5EF4-FFF2-40B4-BE49-F238E27FC236}">
                <a16:creationId xmlns:a16="http://schemas.microsoft.com/office/drawing/2014/main" id="{06FE98A4-78A7-4C73-B6A9-6561D7233405}"/>
              </a:ext>
            </a:extLst>
          </p:cNvPr>
          <p:cNvPicPr>
            <a:picLocks noChangeAspect="1"/>
          </p:cNvPicPr>
          <p:nvPr/>
        </p:nvPicPr>
        <p:blipFill>
          <a:blip r:embed="rId10"/>
          <a:stretch>
            <a:fillRect/>
          </a:stretch>
        </p:blipFill>
        <p:spPr>
          <a:xfrm>
            <a:off x="6215062" y="1422752"/>
            <a:ext cx="2352675" cy="342900"/>
          </a:xfrm>
          <a:prstGeom prst="rect">
            <a:avLst/>
          </a:prstGeom>
        </p:spPr>
      </p:pic>
      <p:pic>
        <p:nvPicPr>
          <p:cNvPr id="16" name="图片 15">
            <a:extLst>
              <a:ext uri="{FF2B5EF4-FFF2-40B4-BE49-F238E27FC236}">
                <a16:creationId xmlns:a16="http://schemas.microsoft.com/office/drawing/2014/main" id="{64A667C4-E4B0-41C4-A8FF-6DA76541CED1}"/>
              </a:ext>
            </a:extLst>
          </p:cNvPr>
          <p:cNvPicPr>
            <a:picLocks noChangeAspect="1"/>
          </p:cNvPicPr>
          <p:nvPr/>
        </p:nvPicPr>
        <p:blipFill>
          <a:blip r:embed="rId11"/>
          <a:stretch>
            <a:fillRect/>
          </a:stretch>
        </p:blipFill>
        <p:spPr>
          <a:xfrm>
            <a:off x="655320" y="2876936"/>
            <a:ext cx="5791200" cy="1295400"/>
          </a:xfrm>
          <a:prstGeom prst="rect">
            <a:avLst/>
          </a:prstGeom>
        </p:spPr>
      </p:pic>
      <p:pic>
        <p:nvPicPr>
          <p:cNvPr id="18" name="图片 17">
            <a:extLst>
              <a:ext uri="{FF2B5EF4-FFF2-40B4-BE49-F238E27FC236}">
                <a16:creationId xmlns:a16="http://schemas.microsoft.com/office/drawing/2014/main" id="{560D7FF6-4F02-4066-AD10-55E5F7E1C2E0}"/>
              </a:ext>
            </a:extLst>
          </p:cNvPr>
          <p:cNvPicPr>
            <a:picLocks noChangeAspect="1"/>
          </p:cNvPicPr>
          <p:nvPr/>
        </p:nvPicPr>
        <p:blipFill>
          <a:blip r:embed="rId12"/>
          <a:stretch>
            <a:fillRect/>
          </a:stretch>
        </p:blipFill>
        <p:spPr>
          <a:xfrm>
            <a:off x="1404937" y="4306252"/>
            <a:ext cx="7162800" cy="1562100"/>
          </a:xfrm>
          <a:prstGeom prst="rect">
            <a:avLst/>
          </a:prstGeom>
        </p:spPr>
      </p:pic>
      <p:pic>
        <p:nvPicPr>
          <p:cNvPr id="20" name="图片 19">
            <a:extLst>
              <a:ext uri="{FF2B5EF4-FFF2-40B4-BE49-F238E27FC236}">
                <a16:creationId xmlns:a16="http://schemas.microsoft.com/office/drawing/2014/main" id="{28D7B934-6D2E-42E1-AFD5-953EFB862483}"/>
              </a:ext>
            </a:extLst>
          </p:cNvPr>
          <p:cNvPicPr>
            <a:picLocks noChangeAspect="1"/>
          </p:cNvPicPr>
          <p:nvPr/>
        </p:nvPicPr>
        <p:blipFill>
          <a:blip r:embed="rId13"/>
          <a:stretch>
            <a:fillRect/>
          </a:stretch>
        </p:blipFill>
        <p:spPr>
          <a:xfrm>
            <a:off x="2988945" y="5998561"/>
            <a:ext cx="4629150" cy="714375"/>
          </a:xfrm>
          <a:prstGeom prst="rect">
            <a:avLst/>
          </a:prstGeom>
        </p:spPr>
      </p:pic>
    </p:spTree>
    <p:extLst>
      <p:ext uri="{BB962C8B-B14F-4D97-AF65-F5344CB8AC3E}">
        <p14:creationId xmlns:p14="http://schemas.microsoft.com/office/powerpoint/2010/main" val="37410245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2" name="文本框 21">
            <a:extLst>
              <a:ext uri="{FF2B5EF4-FFF2-40B4-BE49-F238E27FC236}">
                <a16:creationId xmlns:a16="http://schemas.microsoft.com/office/drawing/2014/main" id="{FA2E3B26-D327-47C2-B2B3-EC251AC6B6A2}"/>
              </a:ext>
            </a:extLst>
          </p:cNvPr>
          <p:cNvSpPr txBox="1"/>
          <p:nvPr/>
        </p:nvSpPr>
        <p:spPr>
          <a:xfrm>
            <a:off x="383324" y="386808"/>
            <a:ext cx="8283156" cy="461665"/>
          </a:xfrm>
          <a:prstGeom prst="rect">
            <a:avLst/>
          </a:prstGeom>
          <a:noFill/>
        </p:spPr>
        <p:txBody>
          <a:bodyPr wrap="square">
            <a:spAutoFit/>
          </a:bodyPr>
          <a:lstStyle/>
          <a:p>
            <a:r>
              <a:rPr lang="zh-CN" altLang="en-US" sz="2400" b="1" dirty="0"/>
              <a:t>原始 </a:t>
            </a:r>
            <a:r>
              <a:rPr lang="en-US" altLang="zh-CN" sz="2400" b="1" dirty="0"/>
              <a:t>– </a:t>
            </a:r>
            <a:r>
              <a:rPr lang="zh-CN" altLang="en-US" sz="2400" b="1" dirty="0"/>
              <a:t>对偶混合梯度</a:t>
            </a:r>
            <a:r>
              <a:rPr lang="en-US" altLang="zh-CN" sz="2400" b="1" dirty="0"/>
              <a:t>-primal-dual hybrid gradient, PDHG</a:t>
            </a:r>
            <a:endParaRPr lang="zh-CN" altLang="en-US" sz="2400" b="1" dirty="0"/>
          </a:p>
        </p:txBody>
      </p:sp>
      <p:sp>
        <p:nvSpPr>
          <p:cNvPr id="15" name="文本框 14">
            <a:extLst>
              <a:ext uri="{FF2B5EF4-FFF2-40B4-BE49-F238E27FC236}">
                <a16:creationId xmlns:a16="http://schemas.microsoft.com/office/drawing/2014/main" id="{74E1D2BC-BD37-46E7-BF89-D1CA454825E8}"/>
              </a:ext>
            </a:extLst>
          </p:cNvPr>
          <p:cNvSpPr txBox="1"/>
          <p:nvPr/>
        </p:nvSpPr>
        <p:spPr>
          <a:xfrm>
            <a:off x="1136015" y="1096398"/>
            <a:ext cx="9001760" cy="1200329"/>
          </a:xfrm>
          <a:prstGeom prst="rect">
            <a:avLst/>
          </a:prstGeom>
          <a:noFill/>
        </p:spPr>
        <p:txBody>
          <a:bodyPr wrap="square">
            <a:spAutoFit/>
          </a:bodyPr>
          <a:lstStyle/>
          <a:p>
            <a:r>
              <a:rPr lang="zh-CN" altLang="en-US" b="1" dirty="0"/>
              <a:t>思想：相比于直接在原始问题上或者对偶问题上应用优化算法求解，</a:t>
            </a:r>
            <a:r>
              <a:rPr lang="en-US" altLang="zh-CN" b="1" dirty="0"/>
              <a:t>PDHG </a:t>
            </a:r>
            <a:r>
              <a:rPr lang="zh-CN" altLang="en-US" b="1" dirty="0"/>
              <a:t>算法在每次迭代时同时考虑原始变量和对偶变量的更新．这使得它在一定程度上可以有效避免单独针对原始问题或对偶问题求解算法中可能出现的问题，例如，原始问题梯度为零向量或不可微，对偶问题形式复杂等。</a:t>
            </a:r>
          </a:p>
        </p:txBody>
      </p:sp>
      <p:pic>
        <p:nvPicPr>
          <p:cNvPr id="5" name="图片 4">
            <a:extLst>
              <a:ext uri="{FF2B5EF4-FFF2-40B4-BE49-F238E27FC236}">
                <a16:creationId xmlns:a16="http://schemas.microsoft.com/office/drawing/2014/main" id="{A6F62578-4396-4009-A839-BE2588F2ABCB}"/>
              </a:ext>
            </a:extLst>
          </p:cNvPr>
          <p:cNvPicPr>
            <a:picLocks noChangeAspect="1"/>
          </p:cNvPicPr>
          <p:nvPr/>
        </p:nvPicPr>
        <p:blipFill>
          <a:blip r:embed="rId7"/>
          <a:stretch>
            <a:fillRect/>
          </a:stretch>
        </p:blipFill>
        <p:spPr>
          <a:xfrm>
            <a:off x="2717165" y="2457279"/>
            <a:ext cx="2266950" cy="485775"/>
          </a:xfrm>
          <a:prstGeom prst="rect">
            <a:avLst/>
          </a:prstGeom>
        </p:spPr>
      </p:pic>
      <p:pic>
        <p:nvPicPr>
          <p:cNvPr id="11" name="图片 10">
            <a:extLst>
              <a:ext uri="{FF2B5EF4-FFF2-40B4-BE49-F238E27FC236}">
                <a16:creationId xmlns:a16="http://schemas.microsoft.com/office/drawing/2014/main" id="{682D3CEF-E6E4-4C1A-95D8-0230E26134EC}"/>
              </a:ext>
            </a:extLst>
          </p:cNvPr>
          <p:cNvPicPr>
            <a:picLocks noChangeAspect="1"/>
          </p:cNvPicPr>
          <p:nvPr/>
        </p:nvPicPr>
        <p:blipFill>
          <a:blip r:embed="rId8"/>
          <a:stretch>
            <a:fillRect/>
          </a:stretch>
        </p:blipFill>
        <p:spPr>
          <a:xfrm>
            <a:off x="1136015" y="3060655"/>
            <a:ext cx="5429250" cy="514350"/>
          </a:xfrm>
          <a:prstGeom prst="rect">
            <a:avLst/>
          </a:prstGeom>
        </p:spPr>
      </p:pic>
      <p:pic>
        <p:nvPicPr>
          <p:cNvPr id="17" name="图片 16">
            <a:extLst>
              <a:ext uri="{FF2B5EF4-FFF2-40B4-BE49-F238E27FC236}">
                <a16:creationId xmlns:a16="http://schemas.microsoft.com/office/drawing/2014/main" id="{9ABCF72A-864C-4788-B529-5E1854B0126A}"/>
              </a:ext>
            </a:extLst>
          </p:cNvPr>
          <p:cNvPicPr>
            <a:picLocks noChangeAspect="1"/>
          </p:cNvPicPr>
          <p:nvPr/>
        </p:nvPicPr>
        <p:blipFill>
          <a:blip r:embed="rId9"/>
          <a:stretch>
            <a:fillRect/>
          </a:stretch>
        </p:blipFill>
        <p:spPr>
          <a:xfrm>
            <a:off x="745490" y="3866037"/>
            <a:ext cx="5819775" cy="2114550"/>
          </a:xfrm>
          <a:prstGeom prst="rect">
            <a:avLst/>
          </a:prstGeom>
        </p:spPr>
      </p:pic>
      <p:pic>
        <p:nvPicPr>
          <p:cNvPr id="10" name="图片 9">
            <a:extLst>
              <a:ext uri="{FF2B5EF4-FFF2-40B4-BE49-F238E27FC236}">
                <a16:creationId xmlns:a16="http://schemas.microsoft.com/office/drawing/2014/main" id="{D7D709DB-D948-4ECE-B426-E8DDD9939C9D}"/>
              </a:ext>
            </a:extLst>
          </p:cNvPr>
          <p:cNvPicPr>
            <a:picLocks noChangeAspect="1"/>
          </p:cNvPicPr>
          <p:nvPr/>
        </p:nvPicPr>
        <p:blipFill>
          <a:blip r:embed="rId10"/>
          <a:stretch>
            <a:fillRect/>
          </a:stretch>
        </p:blipFill>
        <p:spPr>
          <a:xfrm>
            <a:off x="7778683" y="2712176"/>
            <a:ext cx="4153350" cy="528134"/>
          </a:xfrm>
          <a:prstGeom prst="rect">
            <a:avLst/>
          </a:prstGeom>
        </p:spPr>
      </p:pic>
      <p:sp>
        <p:nvSpPr>
          <p:cNvPr id="12" name="文本框 11">
            <a:extLst>
              <a:ext uri="{FF2B5EF4-FFF2-40B4-BE49-F238E27FC236}">
                <a16:creationId xmlns:a16="http://schemas.microsoft.com/office/drawing/2014/main" id="{FB647D61-EB05-44F7-ABB9-1A626999AD40}"/>
              </a:ext>
            </a:extLst>
          </p:cNvPr>
          <p:cNvSpPr txBox="1"/>
          <p:nvPr/>
        </p:nvSpPr>
        <p:spPr>
          <a:xfrm>
            <a:off x="6607988" y="3321893"/>
            <a:ext cx="5687510" cy="369332"/>
          </a:xfrm>
          <a:prstGeom prst="rect">
            <a:avLst/>
          </a:prstGeom>
          <a:noFill/>
        </p:spPr>
        <p:txBody>
          <a:bodyPr wrap="square">
            <a:spAutoFit/>
          </a:bodyPr>
          <a:lstStyle/>
          <a:p>
            <a:r>
              <a:rPr lang="zh-CN" altLang="en-US" b="1" dirty="0"/>
              <a:t>对任意函数 </a:t>
            </a:r>
            <a:r>
              <a:rPr lang="en-US" altLang="zh-CN" b="1" dirty="0"/>
              <a:t>f </a:t>
            </a:r>
            <a:r>
              <a:rPr lang="zh-CN" altLang="en-US" b="1" dirty="0"/>
              <a:t>都 可以定义共轭函数（不要求 </a:t>
            </a:r>
            <a:r>
              <a:rPr lang="en-US" altLang="zh-CN" b="1" dirty="0"/>
              <a:t>f </a:t>
            </a:r>
            <a:r>
              <a:rPr lang="zh-CN" altLang="en-US" b="1" dirty="0"/>
              <a:t>是凸的）</a:t>
            </a:r>
          </a:p>
        </p:txBody>
      </p:sp>
      <p:sp>
        <p:nvSpPr>
          <p:cNvPr id="13" name="文本框 12">
            <a:extLst>
              <a:ext uri="{FF2B5EF4-FFF2-40B4-BE49-F238E27FC236}">
                <a16:creationId xmlns:a16="http://schemas.microsoft.com/office/drawing/2014/main" id="{22356C7F-554B-46BA-8643-174A1AA73692}"/>
              </a:ext>
            </a:extLst>
          </p:cNvPr>
          <p:cNvSpPr txBox="1"/>
          <p:nvPr/>
        </p:nvSpPr>
        <p:spPr>
          <a:xfrm>
            <a:off x="8433117" y="3639637"/>
            <a:ext cx="3982403" cy="369332"/>
          </a:xfrm>
          <a:prstGeom prst="rect">
            <a:avLst/>
          </a:prstGeom>
          <a:noFill/>
        </p:spPr>
        <p:txBody>
          <a:bodyPr wrap="square">
            <a:spAutoFit/>
          </a:bodyPr>
          <a:lstStyle/>
          <a:p>
            <a:r>
              <a:rPr lang="zh-CN" altLang="en-US" b="1" dirty="0"/>
              <a:t>共轭函数恒为凸函数</a:t>
            </a:r>
          </a:p>
        </p:txBody>
      </p:sp>
      <p:sp>
        <p:nvSpPr>
          <p:cNvPr id="14" name="文本框 13">
            <a:extLst>
              <a:ext uri="{FF2B5EF4-FFF2-40B4-BE49-F238E27FC236}">
                <a16:creationId xmlns:a16="http://schemas.microsoft.com/office/drawing/2014/main" id="{82C16005-125B-4984-BCE3-785A9C8CA5E1}"/>
              </a:ext>
            </a:extLst>
          </p:cNvPr>
          <p:cNvSpPr txBox="1"/>
          <p:nvPr/>
        </p:nvSpPr>
        <p:spPr>
          <a:xfrm>
            <a:off x="7207887" y="2272152"/>
            <a:ext cx="1513840" cy="369332"/>
          </a:xfrm>
          <a:prstGeom prst="rect">
            <a:avLst/>
          </a:prstGeom>
          <a:noFill/>
        </p:spPr>
        <p:txBody>
          <a:bodyPr wrap="square">
            <a:spAutoFit/>
          </a:bodyPr>
          <a:lstStyle/>
          <a:p>
            <a:r>
              <a:rPr lang="zh-CN" altLang="en-US" b="1" dirty="0"/>
              <a:t>共轭函数</a:t>
            </a:r>
            <a:endParaRPr lang="zh-CN" altLang="en-US" dirty="0"/>
          </a:p>
        </p:txBody>
      </p:sp>
      <p:pic>
        <p:nvPicPr>
          <p:cNvPr id="4" name="图片 3">
            <a:extLst>
              <a:ext uri="{FF2B5EF4-FFF2-40B4-BE49-F238E27FC236}">
                <a16:creationId xmlns:a16="http://schemas.microsoft.com/office/drawing/2014/main" id="{F04B8904-A787-4F54-85B9-7D8AF60F58AB}"/>
              </a:ext>
            </a:extLst>
          </p:cNvPr>
          <p:cNvPicPr>
            <a:picLocks noChangeAspect="1"/>
          </p:cNvPicPr>
          <p:nvPr/>
        </p:nvPicPr>
        <p:blipFill>
          <a:blip r:embed="rId11"/>
          <a:stretch>
            <a:fillRect/>
          </a:stretch>
        </p:blipFill>
        <p:spPr>
          <a:xfrm>
            <a:off x="7778683" y="5202165"/>
            <a:ext cx="3257550" cy="1295400"/>
          </a:xfrm>
          <a:prstGeom prst="rect">
            <a:avLst/>
          </a:prstGeom>
        </p:spPr>
      </p:pic>
      <p:sp>
        <p:nvSpPr>
          <p:cNvPr id="18" name="文本框 17">
            <a:extLst>
              <a:ext uri="{FF2B5EF4-FFF2-40B4-BE49-F238E27FC236}">
                <a16:creationId xmlns:a16="http://schemas.microsoft.com/office/drawing/2014/main" id="{9CCD7F1F-83F6-4C90-9395-9D7E34B484E4}"/>
              </a:ext>
            </a:extLst>
          </p:cNvPr>
          <p:cNvSpPr txBox="1"/>
          <p:nvPr/>
        </p:nvSpPr>
        <p:spPr>
          <a:xfrm>
            <a:off x="7207887" y="4519783"/>
            <a:ext cx="4591562" cy="646331"/>
          </a:xfrm>
          <a:prstGeom prst="rect">
            <a:avLst/>
          </a:prstGeom>
          <a:noFill/>
        </p:spPr>
        <p:txBody>
          <a:bodyPr wrap="square">
            <a:spAutoFit/>
          </a:bodyPr>
          <a:lstStyle/>
          <a:p>
            <a:r>
              <a:rPr lang="en-US" altLang="zh-CN" dirty="0" err="1"/>
              <a:t>Chambolle</a:t>
            </a:r>
            <a:r>
              <a:rPr lang="en-US" altLang="zh-CN" dirty="0"/>
              <a:t>-POCK</a:t>
            </a:r>
            <a:r>
              <a:rPr lang="zh-CN" altLang="en-US" dirty="0"/>
              <a:t>与 </a:t>
            </a:r>
            <a:r>
              <a:rPr lang="en-US" altLang="zh-CN" dirty="0"/>
              <a:t>PDHG </a:t>
            </a:r>
            <a:r>
              <a:rPr lang="zh-CN" altLang="en-US" dirty="0"/>
              <a:t>算法的区别在于多了一个外推步</a:t>
            </a:r>
          </a:p>
        </p:txBody>
      </p:sp>
    </p:spTree>
    <p:extLst>
      <p:ext uri="{BB962C8B-B14F-4D97-AF65-F5344CB8AC3E}">
        <p14:creationId xmlns:p14="http://schemas.microsoft.com/office/powerpoint/2010/main" val="22392010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8" name="文本框 7">
            <a:extLst>
              <a:ext uri="{FF2B5EF4-FFF2-40B4-BE49-F238E27FC236}">
                <a16:creationId xmlns:a16="http://schemas.microsoft.com/office/drawing/2014/main" id="{DF34E292-2230-46B3-B302-DDE1A238FFF5}"/>
              </a:ext>
            </a:extLst>
          </p:cNvPr>
          <p:cNvSpPr txBox="1"/>
          <p:nvPr/>
        </p:nvSpPr>
        <p:spPr>
          <a:xfrm>
            <a:off x="494836" y="353227"/>
            <a:ext cx="2280262" cy="461665"/>
          </a:xfrm>
          <a:prstGeom prst="rect">
            <a:avLst/>
          </a:prstGeom>
          <a:noFill/>
        </p:spPr>
        <p:txBody>
          <a:bodyPr wrap="square">
            <a:spAutoFit/>
          </a:bodyPr>
          <a:lstStyle/>
          <a:p>
            <a:r>
              <a:rPr lang="en-US" altLang="zh-CN" sz="2400" b="1" dirty="0"/>
              <a:t>Nuclear norm</a:t>
            </a:r>
            <a:endParaRPr lang="zh-CN" altLang="en-US" sz="2400" b="1" dirty="0"/>
          </a:p>
        </p:txBody>
      </p:sp>
      <p:pic>
        <p:nvPicPr>
          <p:cNvPr id="3" name="图片 2">
            <a:extLst>
              <a:ext uri="{FF2B5EF4-FFF2-40B4-BE49-F238E27FC236}">
                <a16:creationId xmlns:a16="http://schemas.microsoft.com/office/drawing/2014/main" id="{120111D3-4827-4ED9-8349-AB9A5FE7C618}"/>
              </a:ext>
            </a:extLst>
          </p:cNvPr>
          <p:cNvPicPr>
            <a:picLocks noChangeAspect="1"/>
          </p:cNvPicPr>
          <p:nvPr/>
        </p:nvPicPr>
        <p:blipFill>
          <a:blip r:embed="rId6"/>
          <a:stretch>
            <a:fillRect/>
          </a:stretch>
        </p:blipFill>
        <p:spPr>
          <a:xfrm>
            <a:off x="2466973" y="2304383"/>
            <a:ext cx="1996958" cy="687478"/>
          </a:xfrm>
          <a:prstGeom prst="rect">
            <a:avLst/>
          </a:prstGeom>
        </p:spPr>
      </p:pic>
      <p:pic>
        <p:nvPicPr>
          <p:cNvPr id="5" name="图片 4">
            <a:extLst>
              <a:ext uri="{FF2B5EF4-FFF2-40B4-BE49-F238E27FC236}">
                <a16:creationId xmlns:a16="http://schemas.microsoft.com/office/drawing/2014/main" id="{898A7F5D-A082-443A-AAFC-A4B732F6BEC4}"/>
              </a:ext>
            </a:extLst>
          </p:cNvPr>
          <p:cNvPicPr>
            <a:picLocks noChangeAspect="1"/>
          </p:cNvPicPr>
          <p:nvPr/>
        </p:nvPicPr>
        <p:blipFill>
          <a:blip r:embed="rId7"/>
          <a:stretch>
            <a:fillRect/>
          </a:stretch>
        </p:blipFill>
        <p:spPr>
          <a:xfrm>
            <a:off x="577392" y="1104069"/>
            <a:ext cx="4839169" cy="1236678"/>
          </a:xfrm>
          <a:prstGeom prst="rect">
            <a:avLst/>
          </a:prstGeom>
        </p:spPr>
      </p:pic>
      <p:pic>
        <p:nvPicPr>
          <p:cNvPr id="10" name="图片 9">
            <a:extLst>
              <a:ext uri="{FF2B5EF4-FFF2-40B4-BE49-F238E27FC236}">
                <a16:creationId xmlns:a16="http://schemas.microsoft.com/office/drawing/2014/main" id="{B2B7C50E-3D2F-4384-B9E7-91B0DDC8094E}"/>
              </a:ext>
            </a:extLst>
          </p:cNvPr>
          <p:cNvPicPr>
            <a:picLocks noChangeAspect="1"/>
          </p:cNvPicPr>
          <p:nvPr/>
        </p:nvPicPr>
        <p:blipFill>
          <a:blip r:embed="rId8"/>
          <a:stretch>
            <a:fillRect/>
          </a:stretch>
        </p:blipFill>
        <p:spPr>
          <a:xfrm>
            <a:off x="687256" y="4123013"/>
            <a:ext cx="3241538" cy="788482"/>
          </a:xfrm>
          <a:prstGeom prst="rect">
            <a:avLst/>
          </a:prstGeom>
        </p:spPr>
      </p:pic>
      <p:pic>
        <p:nvPicPr>
          <p:cNvPr id="14" name="图片 13">
            <a:extLst>
              <a:ext uri="{FF2B5EF4-FFF2-40B4-BE49-F238E27FC236}">
                <a16:creationId xmlns:a16="http://schemas.microsoft.com/office/drawing/2014/main" id="{13C354CA-CF1F-4C24-B347-8190CB1181C2}"/>
              </a:ext>
            </a:extLst>
          </p:cNvPr>
          <p:cNvPicPr>
            <a:picLocks noChangeAspect="1"/>
          </p:cNvPicPr>
          <p:nvPr/>
        </p:nvPicPr>
        <p:blipFill>
          <a:blip r:embed="rId9"/>
          <a:stretch>
            <a:fillRect/>
          </a:stretch>
        </p:blipFill>
        <p:spPr>
          <a:xfrm>
            <a:off x="8346603" y="3068102"/>
            <a:ext cx="1673207" cy="366731"/>
          </a:xfrm>
          <a:prstGeom prst="rect">
            <a:avLst/>
          </a:prstGeom>
        </p:spPr>
      </p:pic>
      <p:pic>
        <p:nvPicPr>
          <p:cNvPr id="16" name="图片 15">
            <a:extLst>
              <a:ext uri="{FF2B5EF4-FFF2-40B4-BE49-F238E27FC236}">
                <a16:creationId xmlns:a16="http://schemas.microsoft.com/office/drawing/2014/main" id="{01F8ED93-0F38-47F6-963F-C868BC14A7BC}"/>
              </a:ext>
            </a:extLst>
          </p:cNvPr>
          <p:cNvPicPr>
            <a:picLocks noChangeAspect="1"/>
          </p:cNvPicPr>
          <p:nvPr/>
        </p:nvPicPr>
        <p:blipFill>
          <a:blip r:embed="rId10"/>
          <a:stretch>
            <a:fillRect/>
          </a:stretch>
        </p:blipFill>
        <p:spPr>
          <a:xfrm>
            <a:off x="5836464" y="3835447"/>
            <a:ext cx="3772792" cy="672077"/>
          </a:xfrm>
          <a:prstGeom prst="rect">
            <a:avLst/>
          </a:prstGeom>
        </p:spPr>
      </p:pic>
      <p:pic>
        <p:nvPicPr>
          <p:cNvPr id="18" name="图片 17">
            <a:extLst>
              <a:ext uri="{FF2B5EF4-FFF2-40B4-BE49-F238E27FC236}">
                <a16:creationId xmlns:a16="http://schemas.microsoft.com/office/drawing/2014/main" id="{932850B3-9C15-43D9-B8ED-51BBD336D7B1}"/>
              </a:ext>
            </a:extLst>
          </p:cNvPr>
          <p:cNvPicPr>
            <a:picLocks noChangeAspect="1"/>
          </p:cNvPicPr>
          <p:nvPr/>
        </p:nvPicPr>
        <p:blipFill>
          <a:blip r:embed="rId11"/>
          <a:stretch>
            <a:fillRect/>
          </a:stretch>
        </p:blipFill>
        <p:spPr>
          <a:xfrm>
            <a:off x="9711779" y="3733835"/>
            <a:ext cx="2517079" cy="788482"/>
          </a:xfrm>
          <a:prstGeom prst="rect">
            <a:avLst/>
          </a:prstGeom>
        </p:spPr>
      </p:pic>
      <p:pic>
        <p:nvPicPr>
          <p:cNvPr id="20" name="图片 19">
            <a:extLst>
              <a:ext uri="{FF2B5EF4-FFF2-40B4-BE49-F238E27FC236}">
                <a16:creationId xmlns:a16="http://schemas.microsoft.com/office/drawing/2014/main" id="{CA11194B-E329-4C30-9C86-2E79FDB4FEFE}"/>
              </a:ext>
            </a:extLst>
          </p:cNvPr>
          <p:cNvPicPr>
            <a:picLocks noChangeAspect="1"/>
          </p:cNvPicPr>
          <p:nvPr/>
        </p:nvPicPr>
        <p:blipFill>
          <a:blip r:embed="rId12"/>
          <a:stretch>
            <a:fillRect/>
          </a:stretch>
        </p:blipFill>
        <p:spPr>
          <a:xfrm>
            <a:off x="6647739" y="4791956"/>
            <a:ext cx="5276346" cy="569845"/>
          </a:xfrm>
          <a:prstGeom prst="rect">
            <a:avLst/>
          </a:prstGeom>
        </p:spPr>
      </p:pic>
      <p:pic>
        <p:nvPicPr>
          <p:cNvPr id="22" name="图片 21">
            <a:extLst>
              <a:ext uri="{FF2B5EF4-FFF2-40B4-BE49-F238E27FC236}">
                <a16:creationId xmlns:a16="http://schemas.microsoft.com/office/drawing/2014/main" id="{B4C11BC3-9B68-476D-A6AB-EF80C753E9B4}"/>
              </a:ext>
            </a:extLst>
          </p:cNvPr>
          <p:cNvPicPr>
            <a:picLocks noChangeAspect="1"/>
          </p:cNvPicPr>
          <p:nvPr/>
        </p:nvPicPr>
        <p:blipFill>
          <a:blip r:embed="rId13"/>
          <a:stretch>
            <a:fillRect/>
          </a:stretch>
        </p:blipFill>
        <p:spPr>
          <a:xfrm>
            <a:off x="9259121" y="2102601"/>
            <a:ext cx="2615494" cy="458859"/>
          </a:xfrm>
          <a:prstGeom prst="rect">
            <a:avLst/>
          </a:prstGeom>
        </p:spPr>
      </p:pic>
      <p:pic>
        <p:nvPicPr>
          <p:cNvPr id="24" name="图片 23">
            <a:extLst>
              <a:ext uri="{FF2B5EF4-FFF2-40B4-BE49-F238E27FC236}">
                <a16:creationId xmlns:a16="http://schemas.microsoft.com/office/drawing/2014/main" id="{9FF75FFF-82C0-450A-B382-2A4943A76133}"/>
              </a:ext>
            </a:extLst>
          </p:cNvPr>
          <p:cNvPicPr>
            <a:picLocks noChangeAspect="1"/>
          </p:cNvPicPr>
          <p:nvPr/>
        </p:nvPicPr>
        <p:blipFill>
          <a:blip r:embed="rId14"/>
          <a:stretch>
            <a:fillRect/>
          </a:stretch>
        </p:blipFill>
        <p:spPr>
          <a:xfrm>
            <a:off x="6775581" y="1436869"/>
            <a:ext cx="3888225" cy="458858"/>
          </a:xfrm>
          <a:prstGeom prst="rect">
            <a:avLst/>
          </a:prstGeom>
        </p:spPr>
      </p:pic>
      <p:pic>
        <p:nvPicPr>
          <p:cNvPr id="26" name="图片 25">
            <a:extLst>
              <a:ext uri="{FF2B5EF4-FFF2-40B4-BE49-F238E27FC236}">
                <a16:creationId xmlns:a16="http://schemas.microsoft.com/office/drawing/2014/main" id="{6D2D633D-89E2-4F61-ACC8-9E24F29CF5D9}"/>
              </a:ext>
            </a:extLst>
          </p:cNvPr>
          <p:cNvPicPr>
            <a:picLocks noChangeAspect="1"/>
          </p:cNvPicPr>
          <p:nvPr/>
        </p:nvPicPr>
        <p:blipFill>
          <a:blip r:embed="rId15"/>
          <a:stretch>
            <a:fillRect/>
          </a:stretch>
        </p:blipFill>
        <p:spPr>
          <a:xfrm>
            <a:off x="6739000" y="5646233"/>
            <a:ext cx="4888411" cy="539825"/>
          </a:xfrm>
          <a:prstGeom prst="rect">
            <a:avLst/>
          </a:prstGeom>
        </p:spPr>
      </p:pic>
      <p:sp>
        <p:nvSpPr>
          <p:cNvPr id="2" name="文本框 1">
            <a:extLst>
              <a:ext uri="{FF2B5EF4-FFF2-40B4-BE49-F238E27FC236}">
                <a16:creationId xmlns:a16="http://schemas.microsoft.com/office/drawing/2014/main" id="{0554984A-05A9-4EAA-BD1E-1199917BEF88}"/>
              </a:ext>
            </a:extLst>
          </p:cNvPr>
          <p:cNvSpPr txBox="1"/>
          <p:nvPr/>
        </p:nvSpPr>
        <p:spPr>
          <a:xfrm>
            <a:off x="670560" y="1104069"/>
            <a:ext cx="1148080" cy="369332"/>
          </a:xfrm>
          <a:prstGeom prst="rect">
            <a:avLst/>
          </a:prstGeom>
          <a:noFill/>
        </p:spPr>
        <p:txBody>
          <a:bodyPr wrap="square" rtlCol="0">
            <a:spAutoFit/>
          </a:bodyPr>
          <a:lstStyle/>
          <a:p>
            <a:r>
              <a:rPr lang="zh-CN" altLang="en-US" b="1" dirty="0"/>
              <a:t>问题：</a:t>
            </a:r>
          </a:p>
        </p:txBody>
      </p:sp>
      <p:sp>
        <p:nvSpPr>
          <p:cNvPr id="17" name="文本框 16">
            <a:extLst>
              <a:ext uri="{FF2B5EF4-FFF2-40B4-BE49-F238E27FC236}">
                <a16:creationId xmlns:a16="http://schemas.microsoft.com/office/drawing/2014/main" id="{9712157B-F5C2-40E6-AC2D-F062494167CB}"/>
              </a:ext>
            </a:extLst>
          </p:cNvPr>
          <p:cNvSpPr txBox="1"/>
          <p:nvPr/>
        </p:nvSpPr>
        <p:spPr>
          <a:xfrm>
            <a:off x="771521" y="2426620"/>
            <a:ext cx="1536504" cy="369332"/>
          </a:xfrm>
          <a:prstGeom prst="rect">
            <a:avLst/>
          </a:prstGeom>
          <a:noFill/>
        </p:spPr>
        <p:txBody>
          <a:bodyPr wrap="square" rtlCol="0">
            <a:spAutoFit/>
          </a:bodyPr>
          <a:lstStyle/>
          <a:p>
            <a:r>
              <a:rPr lang="zh-CN" altLang="en-US" b="1" dirty="0"/>
              <a:t>核范数定义：</a:t>
            </a:r>
          </a:p>
        </p:txBody>
      </p:sp>
      <p:sp>
        <p:nvSpPr>
          <p:cNvPr id="21" name="文本框 20">
            <a:extLst>
              <a:ext uri="{FF2B5EF4-FFF2-40B4-BE49-F238E27FC236}">
                <a16:creationId xmlns:a16="http://schemas.microsoft.com/office/drawing/2014/main" id="{839E4A83-05A0-4EF8-9690-E20F7AC008DE}"/>
              </a:ext>
            </a:extLst>
          </p:cNvPr>
          <p:cNvSpPr txBox="1"/>
          <p:nvPr/>
        </p:nvSpPr>
        <p:spPr>
          <a:xfrm>
            <a:off x="1460472" y="3722887"/>
            <a:ext cx="1536504" cy="369332"/>
          </a:xfrm>
          <a:prstGeom prst="rect">
            <a:avLst/>
          </a:prstGeom>
          <a:noFill/>
        </p:spPr>
        <p:txBody>
          <a:bodyPr wrap="square" rtlCol="0">
            <a:spAutoFit/>
          </a:bodyPr>
          <a:lstStyle/>
          <a:p>
            <a:r>
              <a:rPr lang="zh-CN" altLang="en-US" b="1" dirty="0"/>
              <a:t>最后解为：</a:t>
            </a:r>
          </a:p>
        </p:txBody>
      </p:sp>
      <p:sp>
        <p:nvSpPr>
          <p:cNvPr id="23" name="文本框 22">
            <a:extLst>
              <a:ext uri="{FF2B5EF4-FFF2-40B4-BE49-F238E27FC236}">
                <a16:creationId xmlns:a16="http://schemas.microsoft.com/office/drawing/2014/main" id="{C7B91D11-BFB2-4B2D-B78C-E2353EFF29B5}"/>
              </a:ext>
            </a:extLst>
          </p:cNvPr>
          <p:cNvSpPr txBox="1"/>
          <p:nvPr/>
        </p:nvSpPr>
        <p:spPr>
          <a:xfrm>
            <a:off x="6042035" y="1028637"/>
            <a:ext cx="1984684" cy="366732"/>
          </a:xfrm>
          <a:prstGeom prst="rect">
            <a:avLst/>
          </a:prstGeom>
          <a:noFill/>
        </p:spPr>
        <p:txBody>
          <a:bodyPr wrap="square" rtlCol="0">
            <a:spAutoFit/>
          </a:bodyPr>
          <a:lstStyle/>
          <a:p>
            <a:r>
              <a:rPr lang="zh-CN" altLang="en-US" b="1" dirty="0"/>
              <a:t>加权核范数问题：</a:t>
            </a:r>
          </a:p>
        </p:txBody>
      </p:sp>
      <p:sp>
        <p:nvSpPr>
          <p:cNvPr id="25" name="文本框 24">
            <a:extLst>
              <a:ext uri="{FF2B5EF4-FFF2-40B4-BE49-F238E27FC236}">
                <a16:creationId xmlns:a16="http://schemas.microsoft.com/office/drawing/2014/main" id="{83ABD72E-519C-46DB-92D4-6190B551F387}"/>
              </a:ext>
            </a:extLst>
          </p:cNvPr>
          <p:cNvSpPr txBox="1"/>
          <p:nvPr/>
        </p:nvSpPr>
        <p:spPr>
          <a:xfrm>
            <a:off x="8787021" y="2193161"/>
            <a:ext cx="498891" cy="369332"/>
          </a:xfrm>
          <a:prstGeom prst="rect">
            <a:avLst/>
          </a:prstGeom>
          <a:noFill/>
        </p:spPr>
        <p:txBody>
          <a:bodyPr wrap="square" rtlCol="0">
            <a:spAutoFit/>
          </a:bodyPr>
          <a:lstStyle/>
          <a:p>
            <a:r>
              <a:rPr lang="zh-CN" altLang="en-US" b="1" dirty="0"/>
              <a:t>若</a:t>
            </a:r>
          </a:p>
        </p:txBody>
      </p:sp>
      <p:sp>
        <p:nvSpPr>
          <p:cNvPr id="27" name="文本框 26">
            <a:extLst>
              <a:ext uri="{FF2B5EF4-FFF2-40B4-BE49-F238E27FC236}">
                <a16:creationId xmlns:a16="http://schemas.microsoft.com/office/drawing/2014/main" id="{0BEDB729-4E12-4C6F-941D-366390C922B0}"/>
              </a:ext>
            </a:extLst>
          </p:cNvPr>
          <p:cNvSpPr txBox="1"/>
          <p:nvPr/>
        </p:nvSpPr>
        <p:spPr>
          <a:xfrm>
            <a:off x="6989609" y="3056379"/>
            <a:ext cx="1536504" cy="369332"/>
          </a:xfrm>
          <a:prstGeom prst="rect">
            <a:avLst/>
          </a:prstGeom>
          <a:noFill/>
        </p:spPr>
        <p:txBody>
          <a:bodyPr wrap="square" rtlCol="0">
            <a:spAutoFit/>
          </a:bodyPr>
          <a:lstStyle/>
          <a:p>
            <a:r>
              <a:rPr lang="zh-CN" altLang="en-US" b="1" dirty="0"/>
              <a:t>最后解为：</a:t>
            </a:r>
          </a:p>
        </p:txBody>
      </p:sp>
    </p:spTree>
    <p:extLst>
      <p:ext uri="{BB962C8B-B14F-4D97-AF65-F5344CB8AC3E}">
        <p14:creationId xmlns:p14="http://schemas.microsoft.com/office/powerpoint/2010/main" val="42280444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8" name="文本框 7">
            <a:extLst>
              <a:ext uri="{FF2B5EF4-FFF2-40B4-BE49-F238E27FC236}">
                <a16:creationId xmlns:a16="http://schemas.microsoft.com/office/drawing/2014/main" id="{DF34E292-2230-46B3-B302-DDE1A238FFF5}"/>
              </a:ext>
            </a:extLst>
          </p:cNvPr>
          <p:cNvSpPr txBox="1"/>
          <p:nvPr/>
        </p:nvSpPr>
        <p:spPr>
          <a:xfrm>
            <a:off x="494836" y="353227"/>
            <a:ext cx="2115457" cy="461665"/>
          </a:xfrm>
          <a:prstGeom prst="rect">
            <a:avLst/>
          </a:prstGeom>
          <a:noFill/>
        </p:spPr>
        <p:txBody>
          <a:bodyPr wrap="square">
            <a:spAutoFit/>
          </a:bodyPr>
          <a:lstStyle/>
          <a:p>
            <a:r>
              <a:rPr lang="en-US" altLang="zh-CN" sz="2400" b="1" dirty="0" err="1"/>
              <a:t>Chambolle</a:t>
            </a:r>
            <a:r>
              <a:rPr lang="en-US" altLang="zh-CN" sz="2400" b="1" dirty="0"/>
              <a:t> </a:t>
            </a:r>
            <a:endParaRPr lang="zh-CN" altLang="en-US" sz="2400" b="1" dirty="0"/>
          </a:p>
        </p:txBody>
      </p:sp>
      <p:pic>
        <p:nvPicPr>
          <p:cNvPr id="5" name="图片 4">
            <a:extLst>
              <a:ext uri="{FF2B5EF4-FFF2-40B4-BE49-F238E27FC236}">
                <a16:creationId xmlns:a16="http://schemas.microsoft.com/office/drawing/2014/main" id="{6B632AC2-FF4F-4D53-9E38-3C50C9A1A2CA}"/>
              </a:ext>
            </a:extLst>
          </p:cNvPr>
          <p:cNvPicPr>
            <a:picLocks noChangeAspect="1"/>
          </p:cNvPicPr>
          <p:nvPr/>
        </p:nvPicPr>
        <p:blipFill>
          <a:blip r:embed="rId7"/>
          <a:stretch>
            <a:fillRect/>
          </a:stretch>
        </p:blipFill>
        <p:spPr>
          <a:xfrm>
            <a:off x="8000236" y="2679136"/>
            <a:ext cx="3254818" cy="1723139"/>
          </a:xfrm>
          <a:prstGeom prst="rect">
            <a:avLst/>
          </a:prstGeom>
        </p:spPr>
      </p:pic>
      <p:pic>
        <p:nvPicPr>
          <p:cNvPr id="4" name="图片 3">
            <a:extLst>
              <a:ext uri="{FF2B5EF4-FFF2-40B4-BE49-F238E27FC236}">
                <a16:creationId xmlns:a16="http://schemas.microsoft.com/office/drawing/2014/main" id="{7B75D2EE-0CF9-46E8-8D67-A2495363174F}"/>
              </a:ext>
            </a:extLst>
          </p:cNvPr>
          <p:cNvPicPr>
            <a:picLocks noChangeAspect="1"/>
          </p:cNvPicPr>
          <p:nvPr/>
        </p:nvPicPr>
        <p:blipFill>
          <a:blip r:embed="rId8"/>
          <a:stretch>
            <a:fillRect/>
          </a:stretch>
        </p:blipFill>
        <p:spPr>
          <a:xfrm>
            <a:off x="7851526" y="1234168"/>
            <a:ext cx="3028950" cy="1200150"/>
          </a:xfrm>
          <a:prstGeom prst="rect">
            <a:avLst/>
          </a:prstGeom>
        </p:spPr>
      </p:pic>
      <p:sp>
        <p:nvSpPr>
          <p:cNvPr id="13" name="文本框 12">
            <a:extLst>
              <a:ext uri="{FF2B5EF4-FFF2-40B4-BE49-F238E27FC236}">
                <a16:creationId xmlns:a16="http://schemas.microsoft.com/office/drawing/2014/main" id="{1F41A57D-1663-4D41-9C4C-41625BC62321}"/>
              </a:ext>
            </a:extLst>
          </p:cNvPr>
          <p:cNvSpPr txBox="1"/>
          <p:nvPr/>
        </p:nvSpPr>
        <p:spPr>
          <a:xfrm>
            <a:off x="597111" y="1311432"/>
            <a:ext cx="1574043" cy="369332"/>
          </a:xfrm>
          <a:prstGeom prst="rect">
            <a:avLst/>
          </a:prstGeom>
          <a:noFill/>
        </p:spPr>
        <p:txBody>
          <a:bodyPr wrap="square" rtlCol="0">
            <a:spAutoFit/>
          </a:bodyPr>
          <a:lstStyle/>
          <a:p>
            <a:r>
              <a:rPr lang="zh-CN" altLang="en-US" b="1" dirty="0"/>
              <a:t>对于问题：</a:t>
            </a:r>
          </a:p>
        </p:txBody>
      </p:sp>
      <p:pic>
        <p:nvPicPr>
          <p:cNvPr id="7" name="图片 6">
            <a:extLst>
              <a:ext uri="{FF2B5EF4-FFF2-40B4-BE49-F238E27FC236}">
                <a16:creationId xmlns:a16="http://schemas.microsoft.com/office/drawing/2014/main" id="{3ABFD737-6979-4C5A-B98A-CAF23E6088D1}"/>
              </a:ext>
            </a:extLst>
          </p:cNvPr>
          <p:cNvPicPr>
            <a:picLocks noChangeAspect="1"/>
          </p:cNvPicPr>
          <p:nvPr/>
        </p:nvPicPr>
        <p:blipFill>
          <a:blip r:embed="rId9"/>
          <a:stretch>
            <a:fillRect/>
          </a:stretch>
        </p:blipFill>
        <p:spPr>
          <a:xfrm>
            <a:off x="2051749" y="1094268"/>
            <a:ext cx="2928220" cy="662590"/>
          </a:xfrm>
          <a:prstGeom prst="rect">
            <a:avLst/>
          </a:prstGeom>
        </p:spPr>
      </p:pic>
      <p:pic>
        <p:nvPicPr>
          <p:cNvPr id="14" name="图片 13">
            <a:extLst>
              <a:ext uri="{FF2B5EF4-FFF2-40B4-BE49-F238E27FC236}">
                <a16:creationId xmlns:a16="http://schemas.microsoft.com/office/drawing/2014/main" id="{71535A22-7441-4B50-9F8C-6ED7BAAC85CE}"/>
              </a:ext>
            </a:extLst>
          </p:cNvPr>
          <p:cNvPicPr>
            <a:picLocks noChangeAspect="1"/>
          </p:cNvPicPr>
          <p:nvPr/>
        </p:nvPicPr>
        <p:blipFill>
          <a:blip r:embed="rId10"/>
          <a:stretch>
            <a:fillRect/>
          </a:stretch>
        </p:blipFill>
        <p:spPr>
          <a:xfrm>
            <a:off x="2691630" y="2452936"/>
            <a:ext cx="1676400" cy="400050"/>
          </a:xfrm>
          <a:prstGeom prst="rect">
            <a:avLst/>
          </a:prstGeom>
        </p:spPr>
      </p:pic>
      <p:pic>
        <p:nvPicPr>
          <p:cNvPr id="17" name="图片 16">
            <a:extLst>
              <a:ext uri="{FF2B5EF4-FFF2-40B4-BE49-F238E27FC236}">
                <a16:creationId xmlns:a16="http://schemas.microsoft.com/office/drawing/2014/main" id="{E6E55F82-B434-4456-8A05-4EAB246CB7BD}"/>
              </a:ext>
            </a:extLst>
          </p:cNvPr>
          <p:cNvPicPr>
            <a:picLocks noChangeAspect="1"/>
          </p:cNvPicPr>
          <p:nvPr/>
        </p:nvPicPr>
        <p:blipFill>
          <a:blip r:embed="rId11"/>
          <a:stretch>
            <a:fillRect/>
          </a:stretch>
        </p:blipFill>
        <p:spPr>
          <a:xfrm>
            <a:off x="1537490" y="2947553"/>
            <a:ext cx="4405151" cy="999488"/>
          </a:xfrm>
          <a:prstGeom prst="rect">
            <a:avLst/>
          </a:prstGeom>
        </p:spPr>
      </p:pic>
      <p:sp>
        <p:nvSpPr>
          <p:cNvPr id="18" name="文本框 17">
            <a:extLst>
              <a:ext uri="{FF2B5EF4-FFF2-40B4-BE49-F238E27FC236}">
                <a16:creationId xmlns:a16="http://schemas.microsoft.com/office/drawing/2014/main" id="{15F14294-D328-4720-8AB8-727607078F58}"/>
              </a:ext>
            </a:extLst>
          </p:cNvPr>
          <p:cNvSpPr txBox="1"/>
          <p:nvPr/>
        </p:nvSpPr>
        <p:spPr>
          <a:xfrm>
            <a:off x="1036250" y="2494470"/>
            <a:ext cx="1574043" cy="369332"/>
          </a:xfrm>
          <a:prstGeom prst="rect">
            <a:avLst/>
          </a:prstGeom>
          <a:noFill/>
        </p:spPr>
        <p:txBody>
          <a:bodyPr wrap="square" rtlCol="0">
            <a:spAutoFit/>
          </a:bodyPr>
          <a:lstStyle/>
          <a:p>
            <a:r>
              <a:rPr lang="zh-CN" altLang="en-US" b="1" dirty="0"/>
              <a:t>最后解为：</a:t>
            </a:r>
          </a:p>
        </p:txBody>
      </p:sp>
      <p:sp>
        <p:nvSpPr>
          <p:cNvPr id="20" name="文本框 19">
            <a:extLst>
              <a:ext uri="{FF2B5EF4-FFF2-40B4-BE49-F238E27FC236}">
                <a16:creationId xmlns:a16="http://schemas.microsoft.com/office/drawing/2014/main" id="{E8547E82-B422-44D5-904F-5CCE42C08836}"/>
              </a:ext>
            </a:extLst>
          </p:cNvPr>
          <p:cNvSpPr txBox="1"/>
          <p:nvPr/>
        </p:nvSpPr>
        <p:spPr>
          <a:xfrm>
            <a:off x="1036250" y="4353931"/>
            <a:ext cx="6096000" cy="923330"/>
          </a:xfrm>
          <a:prstGeom prst="rect">
            <a:avLst/>
          </a:prstGeom>
          <a:noFill/>
        </p:spPr>
        <p:txBody>
          <a:bodyPr wrap="square">
            <a:spAutoFit/>
          </a:bodyPr>
          <a:lstStyle/>
          <a:p>
            <a:r>
              <a:rPr lang="zh-CN" altLang="en-US" b="1" dirty="0"/>
              <a:t>作者在论文中推导是用的二维形式，采用的是先将问题转化为对偶问题，然后再用基于梯度的方法求解的，作者表示对于一维和任意维度都是可以的。</a:t>
            </a:r>
            <a:endParaRPr lang="en-US" altLang="zh-CN" b="1" dirty="0"/>
          </a:p>
        </p:txBody>
      </p:sp>
    </p:spTree>
    <p:extLst>
      <p:ext uri="{BB962C8B-B14F-4D97-AF65-F5344CB8AC3E}">
        <p14:creationId xmlns:p14="http://schemas.microsoft.com/office/powerpoint/2010/main" val="30815457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7" name="图片 6">
            <a:extLst>
              <a:ext uri="{FF2B5EF4-FFF2-40B4-BE49-F238E27FC236}">
                <a16:creationId xmlns:a16="http://schemas.microsoft.com/office/drawing/2014/main" id="{FAA15EBE-D98E-4A10-99AD-914762821F89}"/>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0" y="1624061"/>
            <a:ext cx="12192000" cy="5233939"/>
          </a:xfrm>
          <a:prstGeom prst="rect">
            <a:avLst/>
          </a:prstGeom>
        </p:spPr>
      </p:pic>
      <p:sp>
        <p:nvSpPr>
          <p:cNvPr id="2" name="文本框 1">
            <a:extLst>
              <a:ext uri="{FF2B5EF4-FFF2-40B4-BE49-F238E27FC236}">
                <a16:creationId xmlns:a16="http://schemas.microsoft.com/office/drawing/2014/main" id="{E05AD3A0-29E7-4E07-A9F3-7E1EACF0D10D}"/>
              </a:ext>
            </a:extLst>
          </p:cNvPr>
          <p:cNvSpPr txBox="1"/>
          <p:nvPr/>
        </p:nvSpPr>
        <p:spPr>
          <a:xfrm>
            <a:off x="741253" y="2927040"/>
            <a:ext cx="11017719" cy="646331"/>
          </a:xfrm>
          <a:prstGeom prst="rect">
            <a:avLst/>
          </a:prstGeom>
          <a:noFill/>
        </p:spPr>
        <p:txBody>
          <a:bodyPr wrap="square" rtlCol="0">
            <a:spAutoFit/>
          </a:bodyPr>
          <a:lstStyle/>
          <a:p>
            <a:r>
              <a:rPr lang="en-US" altLang="zh-CN" sz="3200" b="1" dirty="0"/>
              <a:t>                                    </a:t>
            </a:r>
            <a:r>
              <a:rPr lang="en-US" altLang="zh-CN" sz="3600" b="1" dirty="0"/>
              <a:t>Thank You!</a:t>
            </a:r>
            <a:endParaRPr lang="zh-CN" altLang="en-US" sz="3600" b="1" dirty="0"/>
          </a:p>
        </p:txBody>
      </p:sp>
    </p:spTree>
    <p:extLst>
      <p:ext uri="{BB962C8B-B14F-4D97-AF65-F5344CB8AC3E}">
        <p14:creationId xmlns:p14="http://schemas.microsoft.com/office/powerpoint/2010/main" val="2144129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pic>
        <p:nvPicPr>
          <p:cNvPr id="8" name="图片 7">
            <a:extLst>
              <a:ext uri="{FF2B5EF4-FFF2-40B4-BE49-F238E27FC236}">
                <a16:creationId xmlns:a16="http://schemas.microsoft.com/office/drawing/2014/main" id="{179672A1-F351-4003-BD1E-946738191933}"/>
              </a:ext>
            </a:extLst>
          </p:cNvPr>
          <p:cNvPicPr>
            <a:picLocks noChangeAspect="1"/>
          </p:cNvPicPr>
          <p:nvPr/>
        </p:nvPicPr>
        <p:blipFill>
          <a:blip r:embed="rId7"/>
          <a:stretch>
            <a:fillRect/>
          </a:stretch>
        </p:blipFill>
        <p:spPr>
          <a:xfrm>
            <a:off x="1200828" y="989351"/>
            <a:ext cx="6767523" cy="1084776"/>
          </a:xfrm>
          <a:prstGeom prst="rect">
            <a:avLst/>
          </a:prstGeom>
        </p:spPr>
      </p:pic>
      <p:pic>
        <p:nvPicPr>
          <p:cNvPr id="3" name="图片 2">
            <a:extLst>
              <a:ext uri="{FF2B5EF4-FFF2-40B4-BE49-F238E27FC236}">
                <a16:creationId xmlns:a16="http://schemas.microsoft.com/office/drawing/2014/main" id="{246DA9DD-86A4-4532-B235-7B55FA9C990D}"/>
              </a:ext>
            </a:extLst>
          </p:cNvPr>
          <p:cNvPicPr>
            <a:picLocks noChangeAspect="1"/>
          </p:cNvPicPr>
          <p:nvPr/>
        </p:nvPicPr>
        <p:blipFill>
          <a:blip r:embed="rId8"/>
          <a:stretch>
            <a:fillRect/>
          </a:stretch>
        </p:blipFill>
        <p:spPr>
          <a:xfrm>
            <a:off x="1200828" y="2144979"/>
            <a:ext cx="6703668" cy="1084776"/>
          </a:xfrm>
          <a:prstGeom prst="rect">
            <a:avLst/>
          </a:prstGeom>
        </p:spPr>
      </p:pic>
      <p:pic>
        <p:nvPicPr>
          <p:cNvPr id="7" name="图片 6">
            <a:extLst>
              <a:ext uri="{FF2B5EF4-FFF2-40B4-BE49-F238E27FC236}">
                <a16:creationId xmlns:a16="http://schemas.microsoft.com/office/drawing/2014/main" id="{A242ABEC-7C3E-4003-A6B8-7F435A8BD061}"/>
              </a:ext>
            </a:extLst>
          </p:cNvPr>
          <p:cNvPicPr>
            <a:picLocks noChangeAspect="1"/>
          </p:cNvPicPr>
          <p:nvPr/>
        </p:nvPicPr>
        <p:blipFill>
          <a:blip r:embed="rId9"/>
          <a:stretch>
            <a:fillRect/>
          </a:stretch>
        </p:blipFill>
        <p:spPr>
          <a:xfrm>
            <a:off x="1200828" y="3388862"/>
            <a:ext cx="6221313" cy="970297"/>
          </a:xfrm>
          <a:prstGeom prst="rect">
            <a:avLst/>
          </a:prstGeom>
        </p:spPr>
      </p:pic>
      <p:pic>
        <p:nvPicPr>
          <p:cNvPr id="11" name="图片 10">
            <a:extLst>
              <a:ext uri="{FF2B5EF4-FFF2-40B4-BE49-F238E27FC236}">
                <a16:creationId xmlns:a16="http://schemas.microsoft.com/office/drawing/2014/main" id="{9189CE04-24B1-4BA5-8D4E-97F79172F4EC}"/>
              </a:ext>
            </a:extLst>
          </p:cNvPr>
          <p:cNvPicPr>
            <a:picLocks noChangeAspect="1"/>
          </p:cNvPicPr>
          <p:nvPr/>
        </p:nvPicPr>
        <p:blipFill>
          <a:blip r:embed="rId10"/>
          <a:stretch>
            <a:fillRect/>
          </a:stretch>
        </p:blipFill>
        <p:spPr>
          <a:xfrm>
            <a:off x="1200828" y="4440676"/>
            <a:ext cx="6364475" cy="1504331"/>
          </a:xfrm>
          <a:prstGeom prst="rect">
            <a:avLst/>
          </a:prstGeom>
        </p:spPr>
      </p:pic>
      <p:sp>
        <p:nvSpPr>
          <p:cNvPr id="16" name="文本框 15">
            <a:extLst>
              <a:ext uri="{FF2B5EF4-FFF2-40B4-BE49-F238E27FC236}">
                <a16:creationId xmlns:a16="http://schemas.microsoft.com/office/drawing/2014/main" id="{9BA5C79A-A69A-4139-8912-C0BB75B8F2D8}"/>
              </a:ext>
            </a:extLst>
          </p:cNvPr>
          <p:cNvSpPr txBox="1"/>
          <p:nvPr/>
        </p:nvSpPr>
        <p:spPr>
          <a:xfrm>
            <a:off x="8070947" y="3105834"/>
            <a:ext cx="4074559" cy="646331"/>
          </a:xfrm>
          <a:prstGeom prst="rect">
            <a:avLst/>
          </a:prstGeom>
          <a:noFill/>
        </p:spPr>
        <p:txBody>
          <a:bodyPr wrap="square">
            <a:spAutoFit/>
          </a:bodyPr>
          <a:lstStyle/>
          <a:p>
            <a:r>
              <a:rPr lang="en-US" altLang="zh-CN" b="1" dirty="0"/>
              <a:t>Note that the last three examples deal with </a:t>
            </a:r>
            <a:r>
              <a:rPr lang="en-US" altLang="zh-CN" b="1" dirty="0" err="1"/>
              <a:t>nonsmooth</a:t>
            </a:r>
            <a:r>
              <a:rPr lang="en-US" altLang="zh-CN" b="1" dirty="0"/>
              <a:t> </a:t>
            </a:r>
            <a:r>
              <a:rPr lang="en-US" altLang="zh-CN" b="1" dirty="0" err="1"/>
              <a:t>regularizers</a:t>
            </a:r>
            <a:endParaRPr lang="zh-CN" altLang="en-US" b="1" dirty="0"/>
          </a:p>
        </p:txBody>
      </p:sp>
    </p:spTree>
    <p:extLst>
      <p:ext uri="{BB962C8B-B14F-4D97-AF65-F5344CB8AC3E}">
        <p14:creationId xmlns:p14="http://schemas.microsoft.com/office/powerpoint/2010/main" val="3911275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144217" y="4655065"/>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233563" y="60839"/>
            <a:ext cx="7193149" cy="584775"/>
          </a:xfrm>
          <a:prstGeom prst="rect">
            <a:avLst/>
          </a:prstGeom>
          <a:noFill/>
        </p:spPr>
        <p:txBody>
          <a:bodyPr wrap="square" rtlCol="0">
            <a:spAutoFit/>
          </a:bodyPr>
          <a:lstStyle/>
          <a:p>
            <a:r>
              <a:rPr lang="en-US" altLang="zh-CN" sz="3200" b="1" dirty="0"/>
              <a:t>Proximal Gradient Method</a:t>
            </a:r>
          </a:p>
        </p:txBody>
      </p:sp>
      <p:pic>
        <p:nvPicPr>
          <p:cNvPr id="4" name="图片 3">
            <a:extLst>
              <a:ext uri="{FF2B5EF4-FFF2-40B4-BE49-F238E27FC236}">
                <a16:creationId xmlns:a16="http://schemas.microsoft.com/office/drawing/2014/main" id="{BBED4E7A-3339-41C8-AEBE-F375C44A407E}"/>
              </a:ext>
            </a:extLst>
          </p:cNvPr>
          <p:cNvPicPr>
            <a:picLocks noChangeAspect="1"/>
          </p:cNvPicPr>
          <p:nvPr/>
        </p:nvPicPr>
        <p:blipFill>
          <a:blip r:embed="rId7"/>
          <a:stretch>
            <a:fillRect/>
          </a:stretch>
        </p:blipFill>
        <p:spPr>
          <a:xfrm>
            <a:off x="842131" y="724579"/>
            <a:ext cx="7844234" cy="600106"/>
          </a:xfrm>
          <a:prstGeom prst="rect">
            <a:avLst/>
          </a:prstGeom>
        </p:spPr>
      </p:pic>
      <p:pic>
        <p:nvPicPr>
          <p:cNvPr id="8" name="图片 7">
            <a:extLst>
              <a:ext uri="{FF2B5EF4-FFF2-40B4-BE49-F238E27FC236}">
                <a16:creationId xmlns:a16="http://schemas.microsoft.com/office/drawing/2014/main" id="{9BBF4E4C-1E10-4330-8F40-A86001993AC8}"/>
              </a:ext>
            </a:extLst>
          </p:cNvPr>
          <p:cNvPicPr>
            <a:picLocks noChangeAspect="1"/>
          </p:cNvPicPr>
          <p:nvPr/>
        </p:nvPicPr>
        <p:blipFill>
          <a:blip r:embed="rId8"/>
          <a:stretch>
            <a:fillRect/>
          </a:stretch>
        </p:blipFill>
        <p:spPr>
          <a:xfrm>
            <a:off x="1263522" y="1372038"/>
            <a:ext cx="6163190" cy="690278"/>
          </a:xfrm>
          <a:prstGeom prst="rect">
            <a:avLst/>
          </a:prstGeom>
        </p:spPr>
      </p:pic>
      <p:pic>
        <p:nvPicPr>
          <p:cNvPr id="16" name="图片 15">
            <a:extLst>
              <a:ext uri="{FF2B5EF4-FFF2-40B4-BE49-F238E27FC236}">
                <a16:creationId xmlns:a16="http://schemas.microsoft.com/office/drawing/2014/main" id="{E4F00F19-239E-429E-BB46-900F73A6B718}"/>
              </a:ext>
            </a:extLst>
          </p:cNvPr>
          <p:cNvPicPr>
            <a:picLocks noChangeAspect="1"/>
          </p:cNvPicPr>
          <p:nvPr/>
        </p:nvPicPr>
        <p:blipFill>
          <a:blip r:embed="rId9"/>
          <a:stretch>
            <a:fillRect/>
          </a:stretch>
        </p:blipFill>
        <p:spPr>
          <a:xfrm>
            <a:off x="2867788" y="2019242"/>
            <a:ext cx="4961170" cy="822510"/>
          </a:xfrm>
          <a:prstGeom prst="rect">
            <a:avLst/>
          </a:prstGeom>
        </p:spPr>
      </p:pic>
      <p:pic>
        <p:nvPicPr>
          <p:cNvPr id="19" name="图片 18">
            <a:extLst>
              <a:ext uri="{FF2B5EF4-FFF2-40B4-BE49-F238E27FC236}">
                <a16:creationId xmlns:a16="http://schemas.microsoft.com/office/drawing/2014/main" id="{B37239A7-849D-405A-A56E-5775A178E090}"/>
              </a:ext>
            </a:extLst>
          </p:cNvPr>
          <p:cNvPicPr>
            <a:picLocks noChangeAspect="1"/>
          </p:cNvPicPr>
          <p:nvPr/>
        </p:nvPicPr>
        <p:blipFill>
          <a:blip r:embed="rId10"/>
          <a:stretch>
            <a:fillRect/>
          </a:stretch>
        </p:blipFill>
        <p:spPr>
          <a:xfrm>
            <a:off x="3285535" y="2745891"/>
            <a:ext cx="4701646" cy="921891"/>
          </a:xfrm>
          <a:prstGeom prst="rect">
            <a:avLst/>
          </a:prstGeom>
        </p:spPr>
      </p:pic>
      <p:pic>
        <p:nvPicPr>
          <p:cNvPr id="21" name="图片 20">
            <a:extLst>
              <a:ext uri="{FF2B5EF4-FFF2-40B4-BE49-F238E27FC236}">
                <a16:creationId xmlns:a16="http://schemas.microsoft.com/office/drawing/2014/main" id="{D7C64922-9EEF-4723-AD1E-34D0A7A0547C}"/>
              </a:ext>
            </a:extLst>
          </p:cNvPr>
          <p:cNvPicPr>
            <a:picLocks noChangeAspect="1"/>
          </p:cNvPicPr>
          <p:nvPr/>
        </p:nvPicPr>
        <p:blipFill>
          <a:blip r:embed="rId11"/>
          <a:stretch>
            <a:fillRect/>
          </a:stretch>
        </p:blipFill>
        <p:spPr>
          <a:xfrm>
            <a:off x="3925442" y="4693294"/>
            <a:ext cx="3650506" cy="567210"/>
          </a:xfrm>
          <a:prstGeom prst="rect">
            <a:avLst/>
          </a:prstGeom>
        </p:spPr>
      </p:pic>
      <p:pic>
        <p:nvPicPr>
          <p:cNvPr id="5" name="图片 4">
            <a:extLst>
              <a:ext uri="{FF2B5EF4-FFF2-40B4-BE49-F238E27FC236}">
                <a16:creationId xmlns:a16="http://schemas.microsoft.com/office/drawing/2014/main" id="{F443A082-52C7-4FD0-89F7-77ACD2ACC888}"/>
              </a:ext>
            </a:extLst>
          </p:cNvPr>
          <p:cNvPicPr>
            <a:picLocks noChangeAspect="1"/>
          </p:cNvPicPr>
          <p:nvPr/>
        </p:nvPicPr>
        <p:blipFill>
          <a:blip r:embed="rId12"/>
          <a:stretch>
            <a:fillRect/>
          </a:stretch>
        </p:blipFill>
        <p:spPr>
          <a:xfrm>
            <a:off x="7360081" y="1506766"/>
            <a:ext cx="4605177" cy="408651"/>
          </a:xfrm>
          <a:prstGeom prst="rect">
            <a:avLst/>
          </a:prstGeom>
        </p:spPr>
      </p:pic>
      <p:sp>
        <p:nvSpPr>
          <p:cNvPr id="20" name="文本框 19">
            <a:extLst>
              <a:ext uri="{FF2B5EF4-FFF2-40B4-BE49-F238E27FC236}">
                <a16:creationId xmlns:a16="http://schemas.microsoft.com/office/drawing/2014/main" id="{5D09B47D-61DF-4FDF-A120-9BF10F3A5ED6}"/>
              </a:ext>
            </a:extLst>
          </p:cNvPr>
          <p:cNvSpPr txBox="1"/>
          <p:nvPr/>
        </p:nvSpPr>
        <p:spPr>
          <a:xfrm>
            <a:off x="2399803" y="3686083"/>
            <a:ext cx="6144322" cy="923330"/>
          </a:xfrm>
          <a:prstGeom prst="rect">
            <a:avLst/>
          </a:prstGeom>
          <a:noFill/>
        </p:spPr>
        <p:txBody>
          <a:bodyPr wrap="square">
            <a:spAutoFit/>
          </a:bodyPr>
          <a:lstStyle/>
          <a:p>
            <a:r>
              <a:rPr lang="zh-CN" altLang="en-US" b="1" dirty="0"/>
              <a:t>令上式为近似算子，在约束集</a:t>
            </a:r>
            <a:r>
              <a:rPr lang="en-US" altLang="zh-CN" b="1" dirty="0"/>
              <a:t>E</a:t>
            </a:r>
            <a:r>
              <a:rPr lang="zh-CN" altLang="en-US" b="1" dirty="0"/>
              <a:t>上找到一点 </a:t>
            </a:r>
            <a:r>
              <a:rPr lang="en-US" altLang="zh-CN" b="1" dirty="0"/>
              <a:t>u</a:t>
            </a:r>
            <a:r>
              <a:rPr lang="zh-CN" altLang="en-US" b="1" dirty="0"/>
              <a:t>使得函数</a:t>
            </a:r>
            <a:r>
              <a:rPr lang="en-US" altLang="zh-CN" b="1" dirty="0"/>
              <a:t>g(u)</a:t>
            </a:r>
            <a:r>
              <a:rPr lang="zh-CN" altLang="en-US" b="1" dirty="0"/>
              <a:t>的值最小的同时又距离点 </a:t>
            </a:r>
            <a:r>
              <a:rPr lang="en-US" altLang="zh-CN" b="1" dirty="0"/>
              <a:t>z</a:t>
            </a:r>
            <a:r>
              <a:rPr lang="zh-CN" altLang="en-US" b="1" dirty="0"/>
              <a:t>最近，</a:t>
            </a:r>
            <a:r>
              <a:rPr lang="en-US" altLang="zh-CN" b="1" dirty="0"/>
              <a:t>g(u)</a:t>
            </a:r>
            <a:r>
              <a:rPr lang="zh-CN" altLang="en-US" b="1" dirty="0"/>
              <a:t>必须是凸的，但是可以不光滑</a:t>
            </a:r>
          </a:p>
        </p:txBody>
      </p:sp>
      <p:sp>
        <p:nvSpPr>
          <p:cNvPr id="22" name="文本框 21">
            <a:extLst>
              <a:ext uri="{FF2B5EF4-FFF2-40B4-BE49-F238E27FC236}">
                <a16:creationId xmlns:a16="http://schemas.microsoft.com/office/drawing/2014/main" id="{CA17F66B-FC32-452E-80BF-DF862295A0B3}"/>
              </a:ext>
            </a:extLst>
          </p:cNvPr>
          <p:cNvSpPr txBox="1"/>
          <p:nvPr/>
        </p:nvSpPr>
        <p:spPr>
          <a:xfrm>
            <a:off x="1263522" y="5601842"/>
            <a:ext cx="10492130" cy="923330"/>
          </a:xfrm>
          <a:prstGeom prst="rect">
            <a:avLst/>
          </a:prstGeom>
          <a:noFill/>
        </p:spPr>
        <p:txBody>
          <a:bodyPr wrap="square">
            <a:spAutoFit/>
          </a:bodyPr>
          <a:lstStyle/>
          <a:p>
            <a:r>
              <a:rPr lang="zh-CN" altLang="en-US" b="1" i="0" dirty="0">
                <a:solidFill>
                  <a:srgbClr val="121212"/>
                </a:solidFill>
                <a:effectLst/>
                <a:latin typeface="-apple-system"/>
              </a:rPr>
              <a:t>主要应用：目标函数中包含非光滑函数</a:t>
            </a:r>
            <a:r>
              <a:rPr lang="en-US" altLang="zh-CN" b="1" i="0" dirty="0">
                <a:solidFill>
                  <a:srgbClr val="121212"/>
                </a:solidFill>
                <a:effectLst/>
                <a:latin typeface="-apple-system"/>
              </a:rPr>
              <a:t>g(x)</a:t>
            </a:r>
            <a:r>
              <a:rPr lang="zh-CN" altLang="en-US" b="1" i="0" dirty="0">
                <a:solidFill>
                  <a:srgbClr val="121212"/>
                </a:solidFill>
                <a:effectLst/>
                <a:latin typeface="-apple-system"/>
              </a:rPr>
              <a:t>（如</a:t>
            </a:r>
            <a:r>
              <a:rPr lang="en-US" altLang="zh-CN" b="1" i="0" dirty="0">
                <a:solidFill>
                  <a:srgbClr val="121212"/>
                </a:solidFill>
                <a:effectLst/>
                <a:latin typeface="-apple-system"/>
              </a:rPr>
              <a:t>L1</a:t>
            </a:r>
            <a:r>
              <a:rPr lang="zh-CN" altLang="en-US" b="1" i="0" dirty="0">
                <a:solidFill>
                  <a:srgbClr val="121212"/>
                </a:solidFill>
                <a:effectLst/>
                <a:latin typeface="-apple-system"/>
              </a:rPr>
              <a:t>正则化）的优化过程。</a:t>
            </a:r>
            <a:endParaRPr lang="en-US" altLang="zh-CN" b="1" i="0" dirty="0">
              <a:solidFill>
                <a:srgbClr val="121212"/>
              </a:solidFill>
              <a:effectLst/>
              <a:latin typeface="-apple-system"/>
            </a:endParaRPr>
          </a:p>
          <a:p>
            <a:endParaRPr lang="en-US" altLang="zh-CN" b="1" i="0" dirty="0">
              <a:solidFill>
                <a:srgbClr val="121212"/>
              </a:solidFill>
              <a:effectLst/>
              <a:latin typeface="-apple-system"/>
            </a:endParaRPr>
          </a:p>
          <a:p>
            <a:r>
              <a:rPr lang="zh-CN" altLang="en-US" b="1" dirty="0">
                <a:solidFill>
                  <a:srgbClr val="121212"/>
                </a:solidFill>
                <a:latin typeface="-apple-system"/>
              </a:rPr>
              <a:t>即</a:t>
            </a:r>
            <a:r>
              <a:rPr lang="en-US" altLang="zh-CN" b="1" dirty="0">
                <a:solidFill>
                  <a:srgbClr val="121212"/>
                </a:solidFill>
                <a:latin typeface="-apple-system"/>
              </a:rPr>
              <a:t>f(x)</a:t>
            </a:r>
            <a:r>
              <a:rPr lang="zh-CN" altLang="en-US" b="1" dirty="0">
                <a:solidFill>
                  <a:srgbClr val="121212"/>
                </a:solidFill>
                <a:latin typeface="-apple-system"/>
              </a:rPr>
              <a:t>凸函数，可微，</a:t>
            </a:r>
            <a:r>
              <a:rPr lang="en-US" altLang="zh-CN" b="1" dirty="0">
                <a:solidFill>
                  <a:srgbClr val="121212"/>
                </a:solidFill>
                <a:latin typeface="-apple-system"/>
              </a:rPr>
              <a:t>g(x)</a:t>
            </a:r>
            <a:r>
              <a:rPr lang="zh-CN" altLang="en-US" b="1" dirty="0">
                <a:solidFill>
                  <a:srgbClr val="121212"/>
                </a:solidFill>
                <a:latin typeface="-apple-system"/>
              </a:rPr>
              <a:t>凸函数，不可微</a:t>
            </a:r>
            <a:endParaRPr lang="zh-CN" altLang="en-US" b="1" dirty="0"/>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741CD216-3A0C-4F29-B087-1EB932AA7928}"/>
                  </a:ext>
                </a:extLst>
              </p:cNvPr>
              <p:cNvSpPr txBox="1"/>
              <p:nvPr/>
            </p:nvSpPr>
            <p:spPr>
              <a:xfrm>
                <a:off x="1221868" y="2324322"/>
                <a:ext cx="1645920" cy="369332"/>
              </a:xfrm>
              <a:prstGeom prst="rect">
                <a:avLst/>
              </a:prstGeom>
              <a:noFill/>
            </p:spPr>
            <p:txBody>
              <a:bodyPr wrap="square">
                <a:spAutoFit/>
              </a:bodyPr>
              <a:lstStyle/>
              <a:p>
                <a:r>
                  <a:rPr lang="zh-CN" altLang="en-US" b="1" dirty="0"/>
                  <a:t>令</a:t>
                </a:r>
                <a:r>
                  <a:rPr lang="en-US" altLang="zh-CN" b="1" dirty="0"/>
                  <a:t>y</a:t>
                </a:r>
                <a:r>
                  <a:rPr lang="zh-CN" altLang="en-US" b="1" dirty="0"/>
                  <a:t>为</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oMath>
                </a14:m>
                <a:r>
                  <a:rPr lang="zh-CN" altLang="en-US" dirty="0"/>
                  <a:t> </a:t>
                </a:r>
              </a:p>
            </p:txBody>
          </p:sp>
        </mc:Choice>
        <mc:Fallback xmlns="">
          <p:sp>
            <p:nvSpPr>
              <p:cNvPr id="14" name="文本框 13">
                <a:extLst>
                  <a:ext uri="{FF2B5EF4-FFF2-40B4-BE49-F238E27FC236}">
                    <a16:creationId xmlns:a16="http://schemas.microsoft.com/office/drawing/2014/main" id="{741CD216-3A0C-4F29-B087-1EB932AA7928}"/>
                  </a:ext>
                </a:extLst>
              </p:cNvPr>
              <p:cNvSpPr txBox="1">
                <a:spLocks noRot="1" noChangeAspect="1" noMove="1" noResize="1" noEditPoints="1" noAdjustHandles="1" noChangeArrowheads="1" noChangeShapeType="1" noTextEdit="1"/>
              </p:cNvSpPr>
              <p:nvPr/>
            </p:nvSpPr>
            <p:spPr>
              <a:xfrm>
                <a:off x="1221868" y="2324322"/>
                <a:ext cx="1645920" cy="369332"/>
              </a:xfrm>
              <a:prstGeom prst="rect">
                <a:avLst/>
              </a:prstGeom>
              <a:blipFill>
                <a:blip r:embed="rId13"/>
                <a:stretch>
                  <a:fillRect l="-2963" t="-8197" b="-24590"/>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B713C198-88B6-4096-853D-0C5AAEBA219B}"/>
              </a:ext>
            </a:extLst>
          </p:cNvPr>
          <p:cNvSpPr txBox="1"/>
          <p:nvPr/>
        </p:nvSpPr>
        <p:spPr>
          <a:xfrm>
            <a:off x="1696720" y="4792233"/>
            <a:ext cx="1930400" cy="369332"/>
          </a:xfrm>
          <a:prstGeom prst="rect">
            <a:avLst/>
          </a:prstGeom>
          <a:noFill/>
        </p:spPr>
        <p:txBody>
          <a:bodyPr wrap="square">
            <a:spAutoFit/>
          </a:bodyPr>
          <a:lstStyle/>
          <a:p>
            <a:r>
              <a:rPr lang="zh-CN" altLang="en-US" b="1" dirty="0"/>
              <a:t>那么可以得到：</a:t>
            </a:r>
            <a:endParaRPr lang="zh-CN" altLang="en-US" dirty="0"/>
          </a:p>
        </p:txBody>
      </p:sp>
    </p:spTree>
    <p:extLst>
      <p:ext uri="{BB962C8B-B14F-4D97-AF65-F5344CB8AC3E}">
        <p14:creationId xmlns:p14="http://schemas.microsoft.com/office/powerpoint/2010/main" val="312876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pic>
        <p:nvPicPr>
          <p:cNvPr id="7" name="图片 6">
            <a:extLst>
              <a:ext uri="{FF2B5EF4-FFF2-40B4-BE49-F238E27FC236}">
                <a16:creationId xmlns:a16="http://schemas.microsoft.com/office/drawing/2014/main" id="{DA304537-0AA4-49BA-9834-F8B97286A4E2}"/>
              </a:ext>
            </a:extLst>
          </p:cNvPr>
          <p:cNvPicPr>
            <a:picLocks noChangeAspect="1"/>
          </p:cNvPicPr>
          <p:nvPr/>
        </p:nvPicPr>
        <p:blipFill>
          <a:blip r:embed="rId7"/>
          <a:stretch>
            <a:fillRect/>
          </a:stretch>
        </p:blipFill>
        <p:spPr>
          <a:xfrm>
            <a:off x="929268" y="2833656"/>
            <a:ext cx="7801503" cy="3732978"/>
          </a:xfrm>
          <a:prstGeom prst="rect">
            <a:avLst/>
          </a:prstGeom>
        </p:spPr>
      </p:pic>
      <p:sp>
        <p:nvSpPr>
          <p:cNvPr id="13" name="文本框 12">
            <a:extLst>
              <a:ext uri="{FF2B5EF4-FFF2-40B4-BE49-F238E27FC236}">
                <a16:creationId xmlns:a16="http://schemas.microsoft.com/office/drawing/2014/main" id="{AAA7B320-3B56-4C21-BE31-E89B0583D328}"/>
              </a:ext>
            </a:extLst>
          </p:cNvPr>
          <p:cNvSpPr txBox="1"/>
          <p:nvPr/>
        </p:nvSpPr>
        <p:spPr>
          <a:xfrm>
            <a:off x="537148" y="82596"/>
            <a:ext cx="6096928" cy="369332"/>
          </a:xfrm>
          <a:prstGeom prst="rect">
            <a:avLst/>
          </a:prstGeom>
          <a:noFill/>
        </p:spPr>
        <p:txBody>
          <a:bodyPr wrap="square">
            <a:spAutoFit/>
          </a:bodyPr>
          <a:lstStyle/>
          <a:p>
            <a:r>
              <a:rPr lang="en-US" altLang="zh-CN" sz="1800" b="1" dirty="0"/>
              <a:t>Proximal Gradient Method</a:t>
            </a:r>
          </a:p>
        </p:txBody>
      </p:sp>
      <p:pic>
        <p:nvPicPr>
          <p:cNvPr id="8" name="图片 7">
            <a:extLst>
              <a:ext uri="{FF2B5EF4-FFF2-40B4-BE49-F238E27FC236}">
                <a16:creationId xmlns:a16="http://schemas.microsoft.com/office/drawing/2014/main" id="{5EBFFE1B-6AA4-4ACE-AFF5-047F4DEBF4B1}"/>
              </a:ext>
            </a:extLst>
          </p:cNvPr>
          <p:cNvPicPr>
            <a:picLocks noChangeAspect="1"/>
          </p:cNvPicPr>
          <p:nvPr/>
        </p:nvPicPr>
        <p:blipFill>
          <a:blip r:embed="rId8"/>
          <a:stretch>
            <a:fillRect/>
          </a:stretch>
        </p:blipFill>
        <p:spPr>
          <a:xfrm>
            <a:off x="873578" y="561504"/>
            <a:ext cx="8220268" cy="2272152"/>
          </a:xfrm>
          <a:prstGeom prst="rect">
            <a:avLst/>
          </a:prstGeom>
        </p:spPr>
      </p:pic>
      <p:sp>
        <p:nvSpPr>
          <p:cNvPr id="2" name="文本框 1">
            <a:extLst>
              <a:ext uri="{FF2B5EF4-FFF2-40B4-BE49-F238E27FC236}">
                <a16:creationId xmlns:a16="http://schemas.microsoft.com/office/drawing/2014/main" id="{1D6BAC70-80FB-42FD-B8F6-E2FE141BF33A}"/>
              </a:ext>
            </a:extLst>
          </p:cNvPr>
          <p:cNvSpPr txBox="1"/>
          <p:nvPr/>
        </p:nvSpPr>
        <p:spPr>
          <a:xfrm>
            <a:off x="8547410" y="4243039"/>
            <a:ext cx="2715322" cy="369332"/>
          </a:xfrm>
          <a:prstGeom prst="rect">
            <a:avLst/>
          </a:prstGeom>
          <a:noFill/>
        </p:spPr>
        <p:txBody>
          <a:bodyPr wrap="square" rtlCol="0">
            <a:spAutoFit/>
          </a:bodyPr>
          <a:lstStyle/>
          <a:p>
            <a:r>
              <a:rPr lang="zh-CN" altLang="en-US" b="1" dirty="0"/>
              <a:t>带有部分的动量信息</a:t>
            </a:r>
          </a:p>
        </p:txBody>
      </p:sp>
      <p:sp>
        <p:nvSpPr>
          <p:cNvPr id="10" name="文本框 9">
            <a:extLst>
              <a:ext uri="{FF2B5EF4-FFF2-40B4-BE49-F238E27FC236}">
                <a16:creationId xmlns:a16="http://schemas.microsoft.com/office/drawing/2014/main" id="{29A52236-641B-43D4-9C25-97A18BEA5125}"/>
              </a:ext>
            </a:extLst>
          </p:cNvPr>
          <p:cNvSpPr txBox="1"/>
          <p:nvPr/>
        </p:nvSpPr>
        <p:spPr>
          <a:xfrm>
            <a:off x="9117109" y="1697580"/>
            <a:ext cx="2715322" cy="369332"/>
          </a:xfrm>
          <a:prstGeom prst="rect">
            <a:avLst/>
          </a:prstGeom>
          <a:noFill/>
        </p:spPr>
        <p:txBody>
          <a:bodyPr wrap="square" rtlCol="0">
            <a:spAutoFit/>
          </a:bodyPr>
          <a:lstStyle/>
          <a:p>
            <a:r>
              <a:rPr lang="zh-CN" altLang="en-US" b="1" dirty="0"/>
              <a:t>近似梯度方法</a:t>
            </a:r>
          </a:p>
        </p:txBody>
      </p:sp>
    </p:spTree>
    <p:extLst>
      <p:ext uri="{BB962C8B-B14F-4D97-AF65-F5344CB8AC3E}">
        <p14:creationId xmlns:p14="http://schemas.microsoft.com/office/powerpoint/2010/main" val="154363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12" name="文本框 11">
            <a:extLst>
              <a:ext uri="{FF2B5EF4-FFF2-40B4-BE49-F238E27FC236}">
                <a16:creationId xmlns:a16="http://schemas.microsoft.com/office/drawing/2014/main" id="{A23E5988-0A49-4A08-812E-84731BEC792A}"/>
              </a:ext>
            </a:extLst>
          </p:cNvPr>
          <p:cNvSpPr txBox="1"/>
          <p:nvPr/>
        </p:nvSpPr>
        <p:spPr>
          <a:xfrm>
            <a:off x="537148" y="168561"/>
            <a:ext cx="6096000" cy="369332"/>
          </a:xfrm>
          <a:prstGeom prst="rect">
            <a:avLst/>
          </a:prstGeom>
          <a:noFill/>
        </p:spPr>
        <p:txBody>
          <a:bodyPr wrap="square">
            <a:spAutoFit/>
          </a:bodyPr>
          <a:lstStyle/>
          <a:p>
            <a:r>
              <a:rPr lang="en-US" altLang="zh-CN" sz="1800" b="1" dirty="0"/>
              <a:t>Proximal Gradient Method——ISTA,FISTA</a:t>
            </a:r>
          </a:p>
        </p:txBody>
      </p:sp>
      <p:pic>
        <p:nvPicPr>
          <p:cNvPr id="8" name="图片 7">
            <a:extLst>
              <a:ext uri="{FF2B5EF4-FFF2-40B4-BE49-F238E27FC236}">
                <a16:creationId xmlns:a16="http://schemas.microsoft.com/office/drawing/2014/main" id="{B152DF57-7626-4627-9129-76FA6CB07F9B}"/>
              </a:ext>
            </a:extLst>
          </p:cNvPr>
          <p:cNvPicPr>
            <a:picLocks noChangeAspect="1"/>
          </p:cNvPicPr>
          <p:nvPr/>
        </p:nvPicPr>
        <p:blipFill>
          <a:blip r:embed="rId7"/>
          <a:stretch>
            <a:fillRect/>
          </a:stretch>
        </p:blipFill>
        <p:spPr>
          <a:xfrm>
            <a:off x="1518609" y="981587"/>
            <a:ext cx="3652490" cy="552478"/>
          </a:xfrm>
          <a:prstGeom prst="rect">
            <a:avLst/>
          </a:prstGeom>
        </p:spPr>
      </p:pic>
      <p:pic>
        <p:nvPicPr>
          <p:cNvPr id="14" name="图片 13">
            <a:extLst>
              <a:ext uri="{FF2B5EF4-FFF2-40B4-BE49-F238E27FC236}">
                <a16:creationId xmlns:a16="http://schemas.microsoft.com/office/drawing/2014/main" id="{70A2DC5F-106E-46E3-91D7-7CB5F2705E4A}"/>
              </a:ext>
            </a:extLst>
          </p:cNvPr>
          <p:cNvPicPr>
            <a:picLocks noChangeAspect="1"/>
          </p:cNvPicPr>
          <p:nvPr/>
        </p:nvPicPr>
        <p:blipFill>
          <a:blip r:embed="rId8"/>
          <a:stretch>
            <a:fillRect/>
          </a:stretch>
        </p:blipFill>
        <p:spPr>
          <a:xfrm>
            <a:off x="1599040" y="1692985"/>
            <a:ext cx="4699336" cy="726830"/>
          </a:xfrm>
          <a:prstGeom prst="rect">
            <a:avLst/>
          </a:prstGeom>
        </p:spPr>
      </p:pic>
      <p:pic>
        <p:nvPicPr>
          <p:cNvPr id="16" name="图片 15">
            <a:extLst>
              <a:ext uri="{FF2B5EF4-FFF2-40B4-BE49-F238E27FC236}">
                <a16:creationId xmlns:a16="http://schemas.microsoft.com/office/drawing/2014/main" id="{280C0207-83A6-4EEE-8044-55E227769D9B}"/>
              </a:ext>
            </a:extLst>
          </p:cNvPr>
          <p:cNvPicPr>
            <a:picLocks noChangeAspect="1"/>
          </p:cNvPicPr>
          <p:nvPr/>
        </p:nvPicPr>
        <p:blipFill>
          <a:blip r:embed="rId9"/>
          <a:stretch>
            <a:fillRect/>
          </a:stretch>
        </p:blipFill>
        <p:spPr>
          <a:xfrm>
            <a:off x="2110465" y="2552106"/>
            <a:ext cx="3242120" cy="598062"/>
          </a:xfrm>
          <a:prstGeom prst="rect">
            <a:avLst/>
          </a:prstGeom>
        </p:spPr>
      </p:pic>
      <p:pic>
        <p:nvPicPr>
          <p:cNvPr id="18" name="图片 17">
            <a:extLst>
              <a:ext uri="{FF2B5EF4-FFF2-40B4-BE49-F238E27FC236}">
                <a16:creationId xmlns:a16="http://schemas.microsoft.com/office/drawing/2014/main" id="{7B45B2E8-5E08-4656-B881-6B9FE1F623D0}"/>
              </a:ext>
            </a:extLst>
          </p:cNvPr>
          <p:cNvPicPr>
            <a:picLocks noChangeAspect="1"/>
          </p:cNvPicPr>
          <p:nvPr/>
        </p:nvPicPr>
        <p:blipFill>
          <a:blip r:embed="rId10"/>
          <a:stretch>
            <a:fillRect/>
          </a:stretch>
        </p:blipFill>
        <p:spPr>
          <a:xfrm>
            <a:off x="675854" y="3282459"/>
            <a:ext cx="9870226" cy="3458054"/>
          </a:xfrm>
          <a:prstGeom prst="rect">
            <a:avLst/>
          </a:prstGeom>
        </p:spPr>
      </p:pic>
    </p:spTree>
    <p:extLst>
      <p:ext uri="{BB962C8B-B14F-4D97-AF65-F5344CB8AC3E}">
        <p14:creationId xmlns:p14="http://schemas.microsoft.com/office/powerpoint/2010/main" val="3620098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pic>
        <p:nvPicPr>
          <p:cNvPr id="4" name="图片 3">
            <a:extLst>
              <a:ext uri="{FF2B5EF4-FFF2-40B4-BE49-F238E27FC236}">
                <a16:creationId xmlns:a16="http://schemas.microsoft.com/office/drawing/2014/main" id="{4FB462DA-DA45-4FE6-B638-374D2856AD38}"/>
              </a:ext>
            </a:extLst>
          </p:cNvPr>
          <p:cNvPicPr>
            <a:picLocks noChangeAspect="1"/>
          </p:cNvPicPr>
          <p:nvPr/>
        </p:nvPicPr>
        <p:blipFill>
          <a:blip r:embed="rId7"/>
          <a:stretch>
            <a:fillRect/>
          </a:stretch>
        </p:blipFill>
        <p:spPr>
          <a:xfrm>
            <a:off x="537147" y="665289"/>
            <a:ext cx="10543801" cy="5410391"/>
          </a:xfrm>
          <a:prstGeom prst="rect">
            <a:avLst/>
          </a:prstGeom>
        </p:spPr>
      </p:pic>
      <p:sp>
        <p:nvSpPr>
          <p:cNvPr id="12" name="文本框 11">
            <a:extLst>
              <a:ext uri="{FF2B5EF4-FFF2-40B4-BE49-F238E27FC236}">
                <a16:creationId xmlns:a16="http://schemas.microsoft.com/office/drawing/2014/main" id="{35F478E8-8912-4DC9-BFB5-F4552A2C3374}"/>
              </a:ext>
            </a:extLst>
          </p:cNvPr>
          <p:cNvSpPr txBox="1"/>
          <p:nvPr/>
        </p:nvSpPr>
        <p:spPr>
          <a:xfrm>
            <a:off x="293724" y="219371"/>
            <a:ext cx="6095114" cy="369332"/>
          </a:xfrm>
          <a:prstGeom prst="rect">
            <a:avLst/>
          </a:prstGeom>
          <a:noFill/>
        </p:spPr>
        <p:txBody>
          <a:bodyPr wrap="square">
            <a:spAutoFit/>
          </a:bodyPr>
          <a:lstStyle/>
          <a:p>
            <a:r>
              <a:rPr lang="en-US" altLang="zh-CN" sz="1800" b="1" dirty="0"/>
              <a:t>Proximal Gradient Method</a:t>
            </a:r>
          </a:p>
        </p:txBody>
      </p:sp>
      <p:pic>
        <p:nvPicPr>
          <p:cNvPr id="3" name="图片 2">
            <a:extLst>
              <a:ext uri="{FF2B5EF4-FFF2-40B4-BE49-F238E27FC236}">
                <a16:creationId xmlns:a16="http://schemas.microsoft.com/office/drawing/2014/main" id="{2FFC8BDC-6505-48FF-95DB-82C9B2C2661C}"/>
              </a:ext>
            </a:extLst>
          </p:cNvPr>
          <p:cNvPicPr>
            <a:picLocks noChangeAspect="1"/>
          </p:cNvPicPr>
          <p:nvPr/>
        </p:nvPicPr>
        <p:blipFill>
          <a:blip r:embed="rId8"/>
          <a:stretch>
            <a:fillRect/>
          </a:stretch>
        </p:blipFill>
        <p:spPr>
          <a:xfrm>
            <a:off x="1657985" y="6204291"/>
            <a:ext cx="4933950" cy="314325"/>
          </a:xfrm>
          <a:prstGeom prst="rect">
            <a:avLst/>
          </a:prstGeom>
        </p:spPr>
      </p:pic>
      <p:sp>
        <p:nvSpPr>
          <p:cNvPr id="10" name="文本框 9">
            <a:extLst>
              <a:ext uri="{FF2B5EF4-FFF2-40B4-BE49-F238E27FC236}">
                <a16:creationId xmlns:a16="http://schemas.microsoft.com/office/drawing/2014/main" id="{DEAA8FF7-DCEE-49F2-8240-36DC12B987FF}"/>
              </a:ext>
            </a:extLst>
          </p:cNvPr>
          <p:cNvSpPr txBox="1"/>
          <p:nvPr/>
        </p:nvSpPr>
        <p:spPr>
          <a:xfrm>
            <a:off x="6868160" y="6147498"/>
            <a:ext cx="1828800" cy="369332"/>
          </a:xfrm>
          <a:prstGeom prst="rect">
            <a:avLst/>
          </a:prstGeom>
          <a:noFill/>
        </p:spPr>
        <p:txBody>
          <a:bodyPr wrap="square">
            <a:spAutoFit/>
          </a:bodyPr>
          <a:lstStyle/>
          <a:p>
            <a:r>
              <a:rPr lang="en-US" altLang="zh-CN" b="1" dirty="0">
                <a:solidFill>
                  <a:srgbClr val="FF0000"/>
                </a:solidFill>
              </a:rPr>
              <a:t>K</a:t>
            </a:r>
            <a:r>
              <a:rPr lang="zh-CN" altLang="en-US" b="1" dirty="0">
                <a:solidFill>
                  <a:srgbClr val="FF0000"/>
                </a:solidFill>
              </a:rPr>
              <a:t>为迭代次数</a:t>
            </a:r>
          </a:p>
        </p:txBody>
      </p:sp>
    </p:spTree>
    <p:extLst>
      <p:ext uri="{BB962C8B-B14F-4D97-AF65-F5344CB8AC3E}">
        <p14:creationId xmlns:p14="http://schemas.microsoft.com/office/powerpoint/2010/main" val="1787575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dirty="0"/>
              <a:t>Numerical examples</a:t>
            </a:r>
            <a:endParaRPr lang="en-US" altLang="zh-CN" sz="3200" b="1" dirty="0"/>
          </a:p>
        </p:txBody>
      </p:sp>
      <p:pic>
        <p:nvPicPr>
          <p:cNvPr id="7" name="图片 6">
            <a:extLst>
              <a:ext uri="{FF2B5EF4-FFF2-40B4-BE49-F238E27FC236}">
                <a16:creationId xmlns:a16="http://schemas.microsoft.com/office/drawing/2014/main" id="{89068D60-B583-4688-87CC-4B4DE8FF3BC0}"/>
              </a:ext>
            </a:extLst>
          </p:cNvPr>
          <p:cNvPicPr>
            <a:picLocks noChangeAspect="1"/>
          </p:cNvPicPr>
          <p:nvPr/>
        </p:nvPicPr>
        <p:blipFill>
          <a:blip r:embed="rId7"/>
          <a:stretch>
            <a:fillRect/>
          </a:stretch>
        </p:blipFill>
        <p:spPr>
          <a:xfrm>
            <a:off x="722484" y="1326652"/>
            <a:ext cx="4581760" cy="2476627"/>
          </a:xfrm>
          <a:prstGeom prst="rect">
            <a:avLst/>
          </a:prstGeom>
        </p:spPr>
      </p:pic>
      <p:pic>
        <p:nvPicPr>
          <p:cNvPr id="11" name="图片 10">
            <a:extLst>
              <a:ext uri="{FF2B5EF4-FFF2-40B4-BE49-F238E27FC236}">
                <a16:creationId xmlns:a16="http://schemas.microsoft.com/office/drawing/2014/main" id="{C05B15F3-FD65-446B-9D3A-93AC8BCF0808}"/>
              </a:ext>
            </a:extLst>
          </p:cNvPr>
          <p:cNvPicPr>
            <a:picLocks noChangeAspect="1"/>
          </p:cNvPicPr>
          <p:nvPr/>
        </p:nvPicPr>
        <p:blipFill>
          <a:blip r:embed="rId8"/>
          <a:stretch>
            <a:fillRect/>
          </a:stretch>
        </p:blipFill>
        <p:spPr>
          <a:xfrm>
            <a:off x="771838" y="4106943"/>
            <a:ext cx="4629388" cy="2495678"/>
          </a:xfrm>
          <a:prstGeom prst="rect">
            <a:avLst/>
          </a:prstGeom>
        </p:spPr>
      </p:pic>
      <p:pic>
        <p:nvPicPr>
          <p:cNvPr id="13" name="图片 12">
            <a:extLst>
              <a:ext uri="{FF2B5EF4-FFF2-40B4-BE49-F238E27FC236}">
                <a16:creationId xmlns:a16="http://schemas.microsoft.com/office/drawing/2014/main" id="{A68562EC-3435-4FA3-9652-EBA35A21F30D}"/>
              </a:ext>
            </a:extLst>
          </p:cNvPr>
          <p:cNvPicPr>
            <a:picLocks noChangeAspect="1"/>
          </p:cNvPicPr>
          <p:nvPr/>
        </p:nvPicPr>
        <p:blipFill>
          <a:blip r:embed="rId9"/>
          <a:stretch>
            <a:fillRect/>
          </a:stretch>
        </p:blipFill>
        <p:spPr>
          <a:xfrm>
            <a:off x="6175890" y="4175280"/>
            <a:ext cx="4619862" cy="2524255"/>
          </a:xfrm>
          <a:prstGeom prst="rect">
            <a:avLst/>
          </a:prstGeom>
        </p:spPr>
      </p:pic>
      <p:pic>
        <p:nvPicPr>
          <p:cNvPr id="21" name="图片 20">
            <a:extLst>
              <a:ext uri="{FF2B5EF4-FFF2-40B4-BE49-F238E27FC236}">
                <a16:creationId xmlns:a16="http://schemas.microsoft.com/office/drawing/2014/main" id="{1C457F85-4C17-43FD-9383-A5D55CC6286C}"/>
              </a:ext>
            </a:extLst>
          </p:cNvPr>
          <p:cNvPicPr>
            <a:picLocks noChangeAspect="1"/>
          </p:cNvPicPr>
          <p:nvPr/>
        </p:nvPicPr>
        <p:blipFill>
          <a:blip r:embed="rId10"/>
          <a:stretch>
            <a:fillRect/>
          </a:stretch>
        </p:blipFill>
        <p:spPr>
          <a:xfrm>
            <a:off x="6314436" y="1299400"/>
            <a:ext cx="3847874" cy="2845910"/>
          </a:xfrm>
          <a:prstGeom prst="rect">
            <a:avLst/>
          </a:prstGeom>
        </p:spPr>
      </p:pic>
    </p:spTree>
    <p:extLst>
      <p:ext uri="{BB962C8B-B14F-4D97-AF65-F5344CB8AC3E}">
        <p14:creationId xmlns:p14="http://schemas.microsoft.com/office/powerpoint/2010/main" val="300639812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30016</TotalTime>
  <Words>2169</Words>
  <Application>Microsoft Office PowerPoint</Application>
  <PresentationFormat>宽屏</PresentationFormat>
  <Paragraphs>195</Paragraphs>
  <Slides>38</Slides>
  <Notes>30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38</vt:i4>
      </vt:variant>
    </vt:vector>
  </HeadingPairs>
  <TitlesOfParts>
    <vt:vector size="47" baseType="lpstr">
      <vt:lpstr>-apple-system</vt:lpstr>
      <vt:lpstr>NimbusRomNo9L-Medi</vt:lpstr>
      <vt:lpstr>等线</vt:lpstr>
      <vt:lpstr>等线 Light</vt:lpstr>
      <vt:lpstr>华文楷体</vt:lpstr>
      <vt:lpstr>Arial</vt:lpstr>
      <vt:lpstr>Arial</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乔 一凡</dc:creator>
  <cp:lastModifiedBy>樱 之恋</cp:lastModifiedBy>
  <cp:revision>1449</cp:revision>
  <dcterms:created xsi:type="dcterms:W3CDTF">2019-11-11T13:12:39Z</dcterms:created>
  <dcterms:modified xsi:type="dcterms:W3CDTF">2022-02-23T10:34:28Z</dcterms:modified>
</cp:coreProperties>
</file>